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754" r:id="rId2"/>
  </p:sldMasterIdLst>
  <p:notesMasterIdLst>
    <p:notesMasterId r:id="rId82"/>
  </p:notesMasterIdLst>
  <p:sldIdLst>
    <p:sldId id="374" r:id="rId3"/>
    <p:sldId id="375" r:id="rId4"/>
    <p:sldId id="549" r:id="rId5"/>
    <p:sldId id="550" r:id="rId6"/>
    <p:sldId id="378" r:id="rId7"/>
    <p:sldId id="500" r:id="rId8"/>
    <p:sldId id="540" r:id="rId9"/>
    <p:sldId id="542" r:id="rId10"/>
    <p:sldId id="501" r:id="rId11"/>
    <p:sldId id="481" r:id="rId12"/>
    <p:sldId id="479" r:id="rId13"/>
    <p:sldId id="492" r:id="rId14"/>
    <p:sldId id="499" r:id="rId15"/>
    <p:sldId id="284" r:id="rId16"/>
    <p:sldId id="373" r:id="rId17"/>
    <p:sldId id="493" r:id="rId18"/>
    <p:sldId id="473" r:id="rId19"/>
    <p:sldId id="551" r:id="rId20"/>
    <p:sldId id="471" r:id="rId21"/>
    <p:sldId id="355" r:id="rId22"/>
    <p:sldId id="288" r:id="rId23"/>
    <p:sldId id="287" r:id="rId24"/>
    <p:sldId id="464" r:id="rId25"/>
    <p:sldId id="290" r:id="rId26"/>
    <p:sldId id="291" r:id="rId27"/>
    <p:sldId id="292" r:id="rId28"/>
    <p:sldId id="293" r:id="rId29"/>
    <p:sldId id="294" r:id="rId30"/>
    <p:sldId id="296" r:id="rId31"/>
    <p:sldId id="295" r:id="rId32"/>
    <p:sldId id="297" r:id="rId33"/>
    <p:sldId id="546" r:id="rId34"/>
    <p:sldId id="298" r:id="rId35"/>
    <p:sldId id="360" r:id="rId36"/>
    <p:sldId id="361" r:id="rId37"/>
    <p:sldId id="495" r:id="rId38"/>
    <p:sldId id="299" r:id="rId39"/>
    <p:sldId id="300" r:id="rId40"/>
    <p:sldId id="470" r:id="rId41"/>
    <p:sldId id="547" r:id="rId42"/>
    <p:sldId id="340" r:id="rId43"/>
    <p:sldId id="548" r:id="rId44"/>
    <p:sldId id="467" r:id="rId45"/>
    <p:sldId id="468" r:id="rId46"/>
    <p:sldId id="478" r:id="rId47"/>
    <p:sldId id="461" r:id="rId48"/>
    <p:sldId id="465" r:id="rId49"/>
    <p:sldId id="383" r:id="rId50"/>
    <p:sldId id="387" r:id="rId51"/>
    <p:sldId id="525" r:id="rId52"/>
    <p:sldId id="400" r:id="rId53"/>
    <p:sldId id="402" r:id="rId54"/>
    <p:sldId id="403" r:id="rId55"/>
    <p:sldId id="421" r:id="rId56"/>
    <p:sldId id="504" r:id="rId57"/>
    <p:sldId id="505" r:id="rId58"/>
    <p:sldId id="513" r:id="rId59"/>
    <p:sldId id="408" r:id="rId60"/>
    <p:sldId id="572" r:id="rId61"/>
    <p:sldId id="553" r:id="rId62"/>
    <p:sldId id="554" r:id="rId63"/>
    <p:sldId id="555" r:id="rId64"/>
    <p:sldId id="556" r:id="rId65"/>
    <p:sldId id="557" r:id="rId66"/>
    <p:sldId id="558" r:id="rId67"/>
    <p:sldId id="559" r:id="rId68"/>
    <p:sldId id="560" r:id="rId69"/>
    <p:sldId id="561" r:id="rId70"/>
    <p:sldId id="562" r:id="rId71"/>
    <p:sldId id="563" r:id="rId72"/>
    <p:sldId id="564" r:id="rId73"/>
    <p:sldId id="565" r:id="rId74"/>
    <p:sldId id="566" r:id="rId75"/>
    <p:sldId id="567" r:id="rId76"/>
    <p:sldId id="568" r:id="rId77"/>
    <p:sldId id="569" r:id="rId78"/>
    <p:sldId id="570" r:id="rId79"/>
    <p:sldId id="571" r:id="rId80"/>
    <p:sldId id="545"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960" autoAdjust="0"/>
    <p:restoredTop sz="94662" autoAdjust="0"/>
  </p:normalViewPr>
  <p:slideViewPr>
    <p:cSldViewPr>
      <p:cViewPr varScale="1">
        <p:scale>
          <a:sx n="59" d="100"/>
          <a:sy n="59" d="100"/>
        </p:scale>
        <p:origin x="796" y="52"/>
      </p:cViewPr>
      <p:guideLst>
        <p:guide orient="horz" pos="2160"/>
        <p:guide pos="2880"/>
      </p:guideLst>
    </p:cSldViewPr>
  </p:slideViewPr>
  <p:outlineViewPr>
    <p:cViewPr>
      <p:scale>
        <a:sx n="33" d="100"/>
        <a:sy n="33" d="100"/>
      </p:scale>
      <p:origin x="42" y="0"/>
    </p:cViewPr>
  </p:outlineViewPr>
  <p:notesTextViewPr>
    <p:cViewPr>
      <p:scale>
        <a:sx n="1" d="1"/>
        <a:sy n="1" d="1"/>
      </p:scale>
      <p:origin x="0" y="0"/>
    </p:cViewPr>
  </p:notesTextViewPr>
  <p:sorterViewPr>
    <p:cViewPr>
      <p:scale>
        <a:sx n="100" d="100"/>
        <a:sy n="100" d="100"/>
      </p:scale>
      <p:origin x="0" y="99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58438A-4FEA-4109-91AE-677B46F4B560}" type="datetimeFigureOut">
              <a:rPr lang="en-GB" smtClean="0"/>
              <a:t>28/12/2023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E9F6D9-E769-42EA-B583-C269A3A664BE}" type="slidenum">
              <a:rPr lang="en-GB" smtClean="0"/>
              <a:t>‹#›</a:t>
            </a:fld>
            <a:endParaRPr lang="en-GB"/>
          </a:p>
        </p:txBody>
      </p:sp>
    </p:spTree>
    <p:extLst>
      <p:ext uri="{BB962C8B-B14F-4D97-AF65-F5344CB8AC3E}">
        <p14:creationId xmlns:p14="http://schemas.microsoft.com/office/powerpoint/2010/main" val="2907383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7C6C4103-823F-416A-A733-A1361BC2B2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661247-9BB4-430D-8E28-857C2C365F45}" type="slidenum">
              <a:rPr lang="en-US" altLang="en-US"/>
              <a:pPr/>
              <a:t>14</a:t>
            </a:fld>
            <a:endParaRPr lang="en-US" altLang="en-US"/>
          </a:p>
        </p:txBody>
      </p:sp>
      <p:sp>
        <p:nvSpPr>
          <p:cNvPr id="58371" name="Rectangle 2">
            <a:extLst>
              <a:ext uri="{FF2B5EF4-FFF2-40B4-BE49-F238E27FC236}">
                <a16:creationId xmlns:a16="http://schemas.microsoft.com/office/drawing/2014/main" id="{073788B3-1E24-4C36-804C-EF73445715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DC55BEC3-D45A-41DC-B93D-E2F1D908D6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ar-SA"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5FD028-97A3-4669-895E-AAF49091B630}" type="slidenum">
              <a:rPr lang="ar-SA" altLang="en-US" smtClean="0"/>
              <a:pPr/>
              <a:t>‹#›</a:t>
            </a:fld>
            <a:endParaRPr lang="en-US" alt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6698F1-AB7B-4867-BFB3-53568E954066}" type="slidenum">
              <a:rPr lang="ar-SA" altLang="en-US" smtClean="0"/>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778B7B-CBDD-491C-A646-29275BBC92CD}" type="slidenum">
              <a:rPr lang="ar-SA" altLang="en-US" smtClean="0"/>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عنوان، ونص، و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4638"/>
            <a:ext cx="8229600" cy="1143000"/>
          </a:xfrm>
        </p:spPr>
        <p:txBody>
          <a:bodyPr/>
          <a:lstStyle/>
          <a:p>
            <a:r>
              <a:rPr lang="ar-SA"/>
              <a:t>انقر لتحرير نمط العنوان الرئيسي</a:t>
            </a:r>
          </a:p>
        </p:txBody>
      </p:sp>
      <p:sp>
        <p:nvSpPr>
          <p:cNvPr id="3" name="عنصر نائب للنص 2"/>
          <p:cNvSpPr>
            <a:spLocks noGrp="1"/>
          </p:cNvSpPr>
          <p:nvPr>
            <p:ph type="body" sz="half" idx="1"/>
          </p:nvPr>
        </p:nvSpPr>
        <p:spPr>
          <a:xfrm>
            <a:off x="457200" y="1600200"/>
            <a:ext cx="4038600" cy="4525963"/>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Date Placeholder 4">
            <a:extLst>
              <a:ext uri="{FF2B5EF4-FFF2-40B4-BE49-F238E27FC236}">
                <a16:creationId xmlns:a16="http://schemas.microsoft.com/office/drawing/2014/main" id="{161CA542-6333-4C5F-AEE3-06CBC3F0C1A9}"/>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E1A93EB6-75DE-4FEE-9271-F7E7DE36D9F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9D51532-6CFF-4F67-9889-C1304CC493A8}"/>
              </a:ext>
            </a:extLst>
          </p:cNvPr>
          <p:cNvSpPr>
            <a:spLocks noGrp="1" noChangeArrowheads="1"/>
          </p:cNvSpPr>
          <p:nvPr>
            <p:ph type="sldNum" sz="quarter" idx="12"/>
          </p:nvPr>
        </p:nvSpPr>
        <p:spPr/>
        <p:txBody>
          <a:bodyPr/>
          <a:lstStyle>
            <a:lvl1pPr>
              <a:defRPr/>
            </a:lvl1pPr>
          </a:lstStyle>
          <a:p>
            <a:fld id="{E2576C8F-5354-4A34-BE49-E6C275F9ABA2}" type="slidenum">
              <a:rPr lang="en-US" altLang="en-US"/>
              <a:pPr/>
              <a:t>‹#›</a:t>
            </a:fld>
            <a:endParaRPr lang="en-US" altLang="en-US"/>
          </a:p>
        </p:txBody>
      </p:sp>
    </p:spTree>
    <p:extLst>
      <p:ext uri="{BB962C8B-B14F-4D97-AF65-F5344CB8AC3E}">
        <p14:creationId xmlns:p14="http://schemas.microsoft.com/office/powerpoint/2010/main" val="4058353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64639" y="2217420"/>
            <a:ext cx="6014720" cy="7569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12/28/2023</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17055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12/28/2023</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94768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12/28/2023</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68716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12/28/2023</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75590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12/28/2023</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54455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560FAB-560A-46E2-8879-A4C07D9B9E0A}" type="slidenum">
              <a:rPr lang="ar-SA" altLang="en-US" smtClean="0"/>
              <a:pPr/>
              <a:t>‹#›</a:t>
            </a:fld>
            <a:endParaRPr lang="en-US" altLang="en-US"/>
          </a:p>
        </p:txBody>
      </p:sp>
    </p:spTree>
    <p:extLst>
      <p:ext uri="{BB962C8B-B14F-4D97-AF65-F5344CB8AC3E}">
        <p14:creationId xmlns:p14="http://schemas.microsoft.com/office/powerpoint/2010/main" val="2420074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216875C-13CA-4596-A455-24E2389B1A49}" type="slidenum">
              <a:rPr lang="ar-SA" altLang="en-US" smtClean="0"/>
              <a:pPr/>
              <a:t>‹#›</a:t>
            </a:fld>
            <a:endParaRPr lang="en-US" alt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560FAB-560A-46E2-8879-A4C07D9B9E0A}" type="slidenum">
              <a:rPr lang="ar-SA" altLang="en-US" smtClean="0"/>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5B93827-2A86-4422-B6CA-B960D191CB79}" type="slidenum">
              <a:rPr lang="ar-SA" altLang="en-US" smtClean="0"/>
              <a:pPr/>
              <a:t>‹#›</a:t>
            </a:fld>
            <a:endParaRPr lang="en-US" altLang="en-US"/>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E37BE4B-B61C-4F9C-8095-3D94054974F9}" type="slidenum">
              <a:rPr lang="ar-SA" altLang="en-US" smtClean="0"/>
              <a:pPr/>
              <a:t>‹#›</a:t>
            </a:fld>
            <a:endParaRPr lang="en-US" alt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8F4E4C-A54C-499E-8C16-8E7471D0F39B}" type="slidenum">
              <a:rPr lang="ar-SA"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C77A329-251E-4AA3-B96A-1621701CCF08}" type="slidenum">
              <a:rPr lang="ar-SA"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6F2B10E-3FA2-45F8-B48D-5D3970E37FD8}" type="slidenum">
              <a:rPr lang="ar-SA" altLang="en-US" smtClean="0"/>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99904A-1775-447E-B1B7-DC7FC6BD7FB1}" type="slidenum">
              <a:rPr lang="ar-SA" altLang="en-US" smtClean="0"/>
              <a:pPr/>
              <a:t>‹#›</a:t>
            </a:fld>
            <a:endParaRPr lang="en-US" alt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1D8BD707-D9CF-40AE-B4C6-C98DA3205C09}" type="datetimeFigureOut">
              <a:rPr lang="en-US" smtClean="0">
                <a:solidFill>
                  <a:prstClr val="black">
                    <a:tint val="75000"/>
                  </a:prstClr>
                </a:solidFill>
              </a:rPr>
              <a:pPr/>
              <a:t>12/28/2023</a:t>
            </a:fld>
            <a:endParaRPr lang="en-US">
              <a:solidFill>
                <a:prstClr val="black">
                  <a:tint val="75000"/>
                </a:prstClr>
              </a:solidFill>
            </a:endParaRPr>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marL="12700">
              <a:lnSpc>
                <a:spcPts val="1645"/>
              </a:lnSpc>
            </a:pPr>
            <a:r>
              <a:rPr lang="en-GB" spc="-5"/>
              <a:t>By </a:t>
            </a:r>
            <a:r>
              <a:rPr lang="en-GB"/>
              <a:t>Dr. </a:t>
            </a:r>
            <a:r>
              <a:rPr lang="en-GB" spc="-5"/>
              <a:t>Fekri Eltahir</a:t>
            </a:r>
            <a:r>
              <a:rPr lang="en-GB" spc="-20"/>
              <a:t> </a:t>
            </a:r>
            <a:r>
              <a:rPr lang="en-GB" spc="-5"/>
              <a:t>Abdalla</a:t>
            </a:r>
            <a:endParaRPr lang="en-GB" spc="-5"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6F15528-21DE-4FAA-801E-634DDDAF4B2B}" type="slidenum">
              <a:rPr lang="en-GB" smtClean="0">
                <a:solidFill>
                  <a:prstClr val="black">
                    <a:tint val="75000"/>
                  </a:prstClr>
                </a:solidFill>
              </a:rPr>
              <a:pPr/>
              <a:t>‹#›</a:t>
            </a:fld>
            <a:endParaRPr lang="en-GB">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666364" y="262890"/>
            <a:ext cx="3811270" cy="513080"/>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35940" y="1617980"/>
            <a:ext cx="6743065" cy="4368800"/>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12/28/2023</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161371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78"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6.x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a:extLst>
              <a:ext uri="{FF2B5EF4-FFF2-40B4-BE49-F238E27FC236}">
                <a16:creationId xmlns:a16="http://schemas.microsoft.com/office/drawing/2014/main" id="{43D407F6-DA37-44CC-976F-A59038B652EF}"/>
              </a:ext>
            </a:extLst>
          </p:cNvPr>
          <p:cNvSpPr>
            <a:spLocks noChangeArrowheads="1"/>
          </p:cNvSpPr>
          <p:nvPr/>
        </p:nvSpPr>
        <p:spPr bwMode="auto">
          <a:xfrm>
            <a:off x="-378396" y="719811"/>
            <a:ext cx="97567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fontAlgn="base">
              <a:spcBef>
                <a:spcPct val="0"/>
              </a:spcBef>
              <a:spcAft>
                <a:spcPct val="0"/>
              </a:spcAft>
            </a:pPr>
            <a:r>
              <a:rPr lang="en-US" altLang="en-US" sz="4800" b="1" i="1" dirty="0">
                <a:solidFill>
                  <a:srgbClr val="7030A0"/>
                </a:solidFill>
                <a:latin typeface="Calibri" panose="020F0502020204030204" pitchFamily="34" charset="0"/>
                <a:cs typeface="Calibri" panose="020F0502020204030204" pitchFamily="34" charset="0"/>
              </a:rPr>
              <a:t>           Oxygen therapy Devices</a:t>
            </a:r>
          </a:p>
          <a:p>
            <a:pPr rtl="1" fontAlgn="base">
              <a:spcBef>
                <a:spcPct val="0"/>
              </a:spcBef>
              <a:spcAft>
                <a:spcPct val="0"/>
              </a:spcAft>
            </a:pPr>
            <a:r>
              <a:rPr lang="en-US" altLang="en-US" sz="4800" b="1" i="1" dirty="0">
                <a:solidFill>
                  <a:srgbClr val="7030A0"/>
                </a:solidFill>
                <a:latin typeface="Calibri" panose="020F0502020204030204" pitchFamily="34" charset="0"/>
                <a:cs typeface="Calibri" panose="020F0502020204030204" pitchFamily="34" charset="0"/>
              </a:rPr>
              <a:t>                               &amp; </a:t>
            </a:r>
          </a:p>
          <a:p>
            <a:pPr rtl="1" fontAlgn="base">
              <a:spcBef>
                <a:spcPct val="0"/>
              </a:spcBef>
              <a:spcAft>
                <a:spcPct val="0"/>
              </a:spcAft>
            </a:pPr>
            <a:r>
              <a:rPr lang="en-US" altLang="en-US" sz="4800" b="1" i="1" dirty="0">
                <a:solidFill>
                  <a:srgbClr val="7030A0"/>
                </a:solidFill>
                <a:latin typeface="Calibri" panose="020F0502020204030204" pitchFamily="34" charset="0"/>
                <a:cs typeface="Calibri" panose="020F0502020204030204" pitchFamily="34" charset="0"/>
              </a:rPr>
              <a:t>            Manual Resuscitators</a:t>
            </a:r>
          </a:p>
        </p:txBody>
      </p:sp>
      <p:sp>
        <p:nvSpPr>
          <p:cNvPr id="2" name="Rectangle 1"/>
          <p:cNvSpPr/>
          <p:nvPr/>
        </p:nvSpPr>
        <p:spPr>
          <a:xfrm>
            <a:off x="251520" y="3414367"/>
            <a:ext cx="7488832" cy="830997"/>
          </a:xfrm>
          <a:prstGeom prst="rect">
            <a:avLst/>
          </a:prstGeom>
        </p:spPr>
        <p:txBody>
          <a:bodyPr wrap="square">
            <a:spAutoFit/>
          </a:bodyPr>
          <a:lstStyle/>
          <a:p>
            <a:pPr algn="ctr"/>
            <a:r>
              <a:rPr lang="en-GB" sz="2400" dirty="0">
                <a:latin typeface="Times New Roman" pitchFamily="18" charset="0"/>
                <a:cs typeface="Times New Roman" pitchFamily="18" charset="0"/>
              </a:rPr>
              <a:t>MODERATOR: </a:t>
            </a:r>
            <a:r>
              <a:rPr lang="en-GB" sz="2400" dirty="0" err="1">
                <a:latin typeface="Times New Roman" pitchFamily="18" charset="0"/>
                <a:cs typeface="Times New Roman" pitchFamily="18" charset="0"/>
              </a:rPr>
              <a:t>Dr.Nikhila</a:t>
            </a:r>
            <a:r>
              <a:rPr lang="en-GB" sz="2400" dirty="0">
                <a:latin typeface="Times New Roman" pitchFamily="18" charset="0"/>
                <a:cs typeface="Times New Roman" pitchFamily="18" charset="0"/>
              </a:rPr>
              <a:t> Priya</a:t>
            </a:r>
          </a:p>
          <a:p>
            <a:pPr algn="ctr"/>
            <a:r>
              <a:rPr lang="en-GB" sz="2400" dirty="0">
                <a:latin typeface="Times New Roman" pitchFamily="18" charset="0"/>
                <a:cs typeface="Times New Roman" pitchFamily="18" charset="0"/>
              </a:rPr>
              <a:t>PRESENTER: </a:t>
            </a:r>
            <a:r>
              <a:rPr lang="en-GB" sz="2400" dirty="0" err="1">
                <a:latin typeface="Times New Roman" pitchFamily="18" charset="0"/>
                <a:cs typeface="Times New Roman" pitchFamily="18" charset="0"/>
              </a:rPr>
              <a:t>Dr.M.Ramya</a:t>
            </a:r>
            <a:r>
              <a:rPr lang="en-GB" sz="2400" dirty="0">
                <a:latin typeface="Times New Roman" pitchFamily="18" charset="0"/>
                <a:cs typeface="Times New Roman" pitchFamily="18" charset="0"/>
              </a:rPr>
              <a:t> Bhavana</a:t>
            </a:r>
          </a:p>
        </p:txBody>
      </p:sp>
    </p:spTree>
    <p:extLst>
      <p:ext uri="{BB962C8B-B14F-4D97-AF65-F5344CB8AC3E}">
        <p14:creationId xmlns:p14="http://schemas.microsoft.com/office/powerpoint/2010/main" val="2557455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996" y="663464"/>
            <a:ext cx="6512511" cy="689932"/>
          </a:xfrm>
          <a:prstGeom prst="rect">
            <a:avLst/>
          </a:prstGeom>
        </p:spPr>
        <p:txBody>
          <a:bodyPr vert="horz" wrap="square" lIns="0" tIns="12700" rIns="0" bIns="0" rtlCol="0">
            <a:spAutoFit/>
          </a:bodyPr>
          <a:lstStyle/>
          <a:p>
            <a:pPr marL="0" indent="0" algn="ctr">
              <a:lnSpc>
                <a:spcPct val="100000"/>
              </a:lnSpc>
              <a:spcBef>
                <a:spcPts val="100"/>
              </a:spcBef>
              <a:buNone/>
            </a:pPr>
            <a:r>
              <a:rPr lang="en-GB" sz="4400" b="1" spc="-10" dirty="0">
                <a:solidFill>
                  <a:srgbClr val="7030A0"/>
                </a:solidFill>
                <a:effectLst/>
                <a:latin typeface="Times New Roman" pitchFamily="18" charset="0"/>
                <a:cs typeface="Times New Roman" pitchFamily="18" charset="0"/>
              </a:rPr>
              <a:t>GRADING </a:t>
            </a:r>
            <a:r>
              <a:rPr lang="en-GB" sz="4400" b="1" spc="-5" dirty="0">
                <a:solidFill>
                  <a:srgbClr val="7030A0"/>
                </a:solidFill>
                <a:effectLst/>
                <a:latin typeface="Times New Roman" pitchFamily="18" charset="0"/>
                <a:cs typeface="Times New Roman" pitchFamily="18" charset="0"/>
              </a:rPr>
              <a:t>OF</a:t>
            </a:r>
            <a:r>
              <a:rPr lang="en-GB" sz="4400" b="1" spc="-75" dirty="0">
                <a:solidFill>
                  <a:srgbClr val="7030A0"/>
                </a:solidFill>
                <a:effectLst/>
                <a:latin typeface="Times New Roman" pitchFamily="18" charset="0"/>
                <a:cs typeface="Times New Roman" pitchFamily="18" charset="0"/>
              </a:rPr>
              <a:t> </a:t>
            </a:r>
            <a:r>
              <a:rPr lang="en-GB" sz="4400" b="1" spc="-15" dirty="0">
                <a:solidFill>
                  <a:srgbClr val="7030A0"/>
                </a:solidFill>
                <a:effectLst/>
                <a:latin typeface="Times New Roman" pitchFamily="18" charset="0"/>
                <a:cs typeface="Times New Roman" pitchFamily="18" charset="0"/>
              </a:rPr>
              <a:t>HYPOXIA</a:t>
            </a: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645"/>
              </a:lnSpc>
            </a:pPr>
            <a:r>
              <a:rPr spc="-5" dirty="0">
                <a:solidFill>
                  <a:prstClr val="black">
                    <a:tint val="75000"/>
                  </a:prstClr>
                </a:solidFill>
              </a:rPr>
              <a:t>By </a:t>
            </a:r>
            <a:r>
              <a:rPr dirty="0">
                <a:solidFill>
                  <a:prstClr val="black">
                    <a:tint val="75000"/>
                  </a:prstClr>
                </a:solidFill>
              </a:rPr>
              <a:t>Dr. </a:t>
            </a:r>
            <a:r>
              <a:rPr spc="-5" dirty="0">
                <a:solidFill>
                  <a:prstClr val="black">
                    <a:tint val="75000"/>
                  </a:prstClr>
                </a:solidFill>
              </a:rPr>
              <a:t>Fekri Eltahir</a:t>
            </a:r>
            <a:r>
              <a:rPr spc="-20" dirty="0">
                <a:solidFill>
                  <a:prstClr val="black">
                    <a:tint val="75000"/>
                  </a:prstClr>
                </a:solidFill>
              </a:rPr>
              <a:t> </a:t>
            </a:r>
            <a:r>
              <a:rPr spc="-5" dirty="0">
                <a:solidFill>
                  <a:prstClr val="black">
                    <a:tint val="75000"/>
                  </a:prstClr>
                </a:solidFill>
              </a:rPr>
              <a:t>Abdalla</a:t>
            </a:r>
          </a:p>
        </p:txBody>
      </p:sp>
      <p:sp>
        <p:nvSpPr>
          <p:cNvPr id="3" name="object 3"/>
          <p:cNvSpPr/>
          <p:nvPr/>
        </p:nvSpPr>
        <p:spPr>
          <a:xfrm>
            <a:off x="1116330" y="2673350"/>
            <a:ext cx="6120130" cy="280797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6540500" y="4545329"/>
            <a:ext cx="2279650" cy="937260"/>
          </a:xfrm>
          <a:custGeom>
            <a:avLst/>
            <a:gdLst/>
            <a:ahLst/>
            <a:cxnLst/>
            <a:rect l="l" t="t" r="r" b="b"/>
            <a:pathLst>
              <a:path w="2279650" h="937260">
                <a:moveTo>
                  <a:pt x="453390" y="0"/>
                </a:moveTo>
                <a:lnTo>
                  <a:pt x="2279650" y="0"/>
                </a:lnTo>
                <a:lnTo>
                  <a:pt x="2279650" y="937260"/>
                </a:lnTo>
                <a:lnTo>
                  <a:pt x="0" y="937260"/>
                </a:lnTo>
                <a:lnTo>
                  <a:pt x="0" y="186690"/>
                </a:lnTo>
                <a:lnTo>
                  <a:pt x="453390" y="0"/>
                </a:lnTo>
                <a:close/>
              </a:path>
            </a:pathLst>
          </a:custGeom>
          <a:ln w="9344">
            <a:solidFill>
              <a:srgbClr val="CC0000"/>
            </a:solidFill>
          </a:ln>
        </p:spPr>
        <p:txBody>
          <a:bodyPr wrap="square" lIns="0" tIns="0" rIns="0" bIns="0" rtlCol="0"/>
          <a:lstStyle/>
          <a:p>
            <a:endParaRPr>
              <a:solidFill>
                <a:prstClr val="black"/>
              </a:solidFill>
            </a:endParaRPr>
          </a:p>
        </p:txBody>
      </p:sp>
      <p:sp>
        <p:nvSpPr>
          <p:cNvPr id="5" name="object 5"/>
          <p:cNvSpPr txBox="1"/>
          <p:nvPr/>
        </p:nvSpPr>
        <p:spPr>
          <a:xfrm>
            <a:off x="6659880" y="4999990"/>
            <a:ext cx="2041525" cy="299720"/>
          </a:xfrm>
          <a:prstGeom prst="rect">
            <a:avLst/>
          </a:prstGeom>
        </p:spPr>
        <p:txBody>
          <a:bodyPr vert="horz" wrap="square" lIns="0" tIns="12700" rIns="0" bIns="0" rtlCol="0">
            <a:spAutoFit/>
          </a:bodyPr>
          <a:lstStyle/>
          <a:p>
            <a:pPr marL="12700">
              <a:spcBef>
                <a:spcPts val="100"/>
              </a:spcBef>
            </a:pPr>
            <a:r>
              <a:rPr b="1" spc="-5" dirty="0">
                <a:solidFill>
                  <a:srgbClr val="BF0000"/>
                </a:solidFill>
                <a:latin typeface="Arial"/>
                <a:cs typeface="Arial"/>
              </a:rPr>
              <a:t>Respiratory</a:t>
            </a:r>
            <a:r>
              <a:rPr b="1" spc="-85" dirty="0">
                <a:solidFill>
                  <a:srgbClr val="BF0000"/>
                </a:solidFill>
                <a:latin typeface="Arial"/>
                <a:cs typeface="Arial"/>
              </a:rPr>
              <a:t> </a:t>
            </a:r>
            <a:r>
              <a:rPr b="1" spc="-5" dirty="0">
                <a:solidFill>
                  <a:srgbClr val="BF0000"/>
                </a:solidFill>
                <a:latin typeface="Arial"/>
                <a:cs typeface="Arial"/>
              </a:rPr>
              <a:t>failure</a:t>
            </a:r>
            <a:endParaRPr>
              <a:solidFill>
                <a:prstClr val="black"/>
              </a:solidFill>
              <a:latin typeface="Arial"/>
              <a:cs typeface="Arial"/>
            </a:endParaRPr>
          </a:p>
        </p:txBody>
      </p:sp>
      <p:sp>
        <p:nvSpPr>
          <p:cNvPr id="6" name="object 6"/>
          <p:cNvSpPr/>
          <p:nvPr/>
        </p:nvSpPr>
        <p:spPr>
          <a:xfrm>
            <a:off x="1008380" y="4544059"/>
            <a:ext cx="5400040" cy="1080770"/>
          </a:xfrm>
          <a:custGeom>
            <a:avLst/>
            <a:gdLst/>
            <a:ahLst/>
            <a:cxnLst/>
            <a:rect l="l" t="t" r="r" b="b"/>
            <a:pathLst>
              <a:path w="5400040" h="1080770">
                <a:moveTo>
                  <a:pt x="179069" y="0"/>
                </a:moveTo>
                <a:lnTo>
                  <a:pt x="134496" y="7096"/>
                </a:lnTo>
                <a:lnTo>
                  <a:pt x="92568" y="26717"/>
                </a:lnTo>
                <a:lnTo>
                  <a:pt x="55721" y="56356"/>
                </a:lnTo>
                <a:lnTo>
                  <a:pt x="26387" y="93509"/>
                </a:lnTo>
                <a:lnTo>
                  <a:pt x="7002" y="135672"/>
                </a:lnTo>
                <a:lnTo>
                  <a:pt x="0" y="180339"/>
                </a:lnTo>
                <a:lnTo>
                  <a:pt x="0" y="900429"/>
                </a:lnTo>
                <a:lnTo>
                  <a:pt x="7002" y="945097"/>
                </a:lnTo>
                <a:lnTo>
                  <a:pt x="26387" y="987260"/>
                </a:lnTo>
                <a:lnTo>
                  <a:pt x="55721" y="1024413"/>
                </a:lnTo>
                <a:lnTo>
                  <a:pt x="92568" y="1054052"/>
                </a:lnTo>
                <a:lnTo>
                  <a:pt x="134496" y="1073673"/>
                </a:lnTo>
                <a:lnTo>
                  <a:pt x="179069" y="1080770"/>
                </a:lnTo>
                <a:lnTo>
                  <a:pt x="5220970" y="1080770"/>
                </a:lnTo>
                <a:lnTo>
                  <a:pt x="5265102" y="1073673"/>
                </a:lnTo>
                <a:lnTo>
                  <a:pt x="5306906" y="1054052"/>
                </a:lnTo>
                <a:lnTo>
                  <a:pt x="5343842" y="1024413"/>
                </a:lnTo>
                <a:lnTo>
                  <a:pt x="5373370" y="987260"/>
                </a:lnTo>
                <a:lnTo>
                  <a:pt x="5392949" y="945097"/>
                </a:lnTo>
                <a:lnTo>
                  <a:pt x="5400040" y="900429"/>
                </a:lnTo>
                <a:lnTo>
                  <a:pt x="5400040" y="180339"/>
                </a:lnTo>
                <a:lnTo>
                  <a:pt x="5392949" y="135672"/>
                </a:lnTo>
                <a:lnTo>
                  <a:pt x="5373370" y="93509"/>
                </a:lnTo>
                <a:lnTo>
                  <a:pt x="5343842" y="56356"/>
                </a:lnTo>
                <a:lnTo>
                  <a:pt x="5306906" y="26717"/>
                </a:lnTo>
                <a:lnTo>
                  <a:pt x="5265102" y="7096"/>
                </a:lnTo>
                <a:lnTo>
                  <a:pt x="5220970" y="0"/>
                </a:lnTo>
                <a:lnTo>
                  <a:pt x="179069" y="0"/>
                </a:lnTo>
                <a:close/>
              </a:path>
            </a:pathLst>
          </a:custGeom>
          <a:ln w="9344">
            <a:solidFill>
              <a:srgbClr val="BF0000"/>
            </a:solidFill>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872994267"/>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F0651B24-29F1-5D76-EFA0-F4E69FD5A002}"/>
              </a:ext>
            </a:extLst>
          </p:cNvPr>
          <p:cNvSpPr>
            <a:spLocks noGrp="1"/>
          </p:cNvSpPr>
          <p:nvPr>
            <p:ph type="title"/>
          </p:nvPr>
        </p:nvSpPr>
        <p:spPr>
          <a:xfrm>
            <a:off x="1541769" y="3422744"/>
            <a:ext cx="6512511" cy="1143000"/>
          </a:xfrm>
        </p:spPr>
        <p:txBody>
          <a:bodyPr/>
          <a:lstStyle/>
          <a:p>
            <a:endParaRPr lang="en-US"/>
          </a:p>
        </p:txBody>
      </p:sp>
      <p:sp>
        <p:nvSpPr>
          <p:cNvPr id="3" name="object 3"/>
          <p:cNvSpPr/>
          <p:nvPr/>
        </p:nvSpPr>
        <p:spPr>
          <a:xfrm>
            <a:off x="586680" y="1412776"/>
            <a:ext cx="1502410" cy="694690"/>
          </a:xfrm>
          <a:custGeom>
            <a:avLst/>
            <a:gdLst/>
            <a:ahLst/>
            <a:cxnLst/>
            <a:rect l="l" t="t" r="r" b="b"/>
            <a:pathLst>
              <a:path w="1502410" h="694689">
                <a:moveTo>
                  <a:pt x="0" y="0"/>
                </a:moveTo>
                <a:lnTo>
                  <a:pt x="1502410" y="0"/>
                </a:lnTo>
                <a:lnTo>
                  <a:pt x="1502410" y="694689"/>
                </a:lnTo>
                <a:lnTo>
                  <a:pt x="0" y="694689"/>
                </a:lnTo>
                <a:lnTo>
                  <a:pt x="0" y="0"/>
                </a:lnTo>
                <a:close/>
              </a:path>
            </a:pathLst>
          </a:custGeom>
          <a:solidFill>
            <a:srgbClr val="33CCCC"/>
          </a:solidFill>
        </p:spPr>
        <p:txBody>
          <a:bodyPr wrap="square" lIns="0" tIns="0" rIns="0" bIns="0" rtlCol="0"/>
          <a:lstStyle/>
          <a:p>
            <a:endParaRPr>
              <a:solidFill>
                <a:prstClr val="black"/>
              </a:solidFill>
            </a:endParaRPr>
          </a:p>
        </p:txBody>
      </p:sp>
      <p:sp>
        <p:nvSpPr>
          <p:cNvPr id="4" name="object 4"/>
          <p:cNvSpPr txBox="1"/>
          <p:nvPr/>
        </p:nvSpPr>
        <p:spPr>
          <a:xfrm>
            <a:off x="665419" y="1424205"/>
            <a:ext cx="683895" cy="299720"/>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Arial"/>
                <a:cs typeface="Arial"/>
              </a:rPr>
              <a:t>T</a:t>
            </a:r>
            <a:r>
              <a:rPr b="1" spc="-15" dirty="0">
                <a:solidFill>
                  <a:srgbClr val="FFFFFF"/>
                </a:solidFill>
                <a:latin typeface="Arial"/>
                <a:cs typeface="Arial"/>
              </a:rPr>
              <a:t>y</a:t>
            </a:r>
            <a:r>
              <a:rPr b="1" spc="-5" dirty="0">
                <a:solidFill>
                  <a:srgbClr val="FFFFFF"/>
                </a:solidFill>
                <a:latin typeface="Arial"/>
                <a:cs typeface="Arial"/>
              </a:rPr>
              <a:t>pes</a:t>
            </a:r>
            <a:endParaRPr>
              <a:solidFill>
                <a:prstClr val="black"/>
              </a:solidFill>
              <a:latin typeface="Arial"/>
              <a:cs typeface="Arial"/>
            </a:endParaRPr>
          </a:p>
        </p:txBody>
      </p:sp>
      <p:sp>
        <p:nvSpPr>
          <p:cNvPr id="5" name="object 5"/>
          <p:cNvSpPr/>
          <p:nvPr/>
        </p:nvSpPr>
        <p:spPr>
          <a:xfrm>
            <a:off x="2089090" y="1412776"/>
            <a:ext cx="2302510" cy="694690"/>
          </a:xfrm>
          <a:custGeom>
            <a:avLst/>
            <a:gdLst/>
            <a:ahLst/>
            <a:cxnLst/>
            <a:rect l="l" t="t" r="r" b="b"/>
            <a:pathLst>
              <a:path w="2302510" h="694689">
                <a:moveTo>
                  <a:pt x="0" y="0"/>
                </a:moveTo>
                <a:lnTo>
                  <a:pt x="2302510" y="0"/>
                </a:lnTo>
                <a:lnTo>
                  <a:pt x="2302510" y="694689"/>
                </a:lnTo>
                <a:lnTo>
                  <a:pt x="0" y="694689"/>
                </a:lnTo>
                <a:lnTo>
                  <a:pt x="0" y="0"/>
                </a:lnTo>
                <a:close/>
              </a:path>
            </a:pathLst>
          </a:custGeom>
          <a:solidFill>
            <a:srgbClr val="33CCCC"/>
          </a:solidFill>
        </p:spPr>
        <p:txBody>
          <a:bodyPr wrap="square" lIns="0" tIns="0" rIns="0" bIns="0" rtlCol="0"/>
          <a:lstStyle/>
          <a:p>
            <a:endParaRPr>
              <a:solidFill>
                <a:prstClr val="black"/>
              </a:solidFill>
            </a:endParaRPr>
          </a:p>
        </p:txBody>
      </p:sp>
      <p:sp>
        <p:nvSpPr>
          <p:cNvPr id="6" name="object 6"/>
          <p:cNvSpPr txBox="1"/>
          <p:nvPr/>
        </p:nvSpPr>
        <p:spPr>
          <a:xfrm>
            <a:off x="2167830" y="1424205"/>
            <a:ext cx="1219200" cy="299720"/>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Arial"/>
                <a:cs typeface="Arial"/>
              </a:rPr>
              <a:t>Definintion</a:t>
            </a:r>
            <a:endParaRPr dirty="0">
              <a:solidFill>
                <a:prstClr val="black"/>
              </a:solidFill>
              <a:latin typeface="Arial"/>
              <a:cs typeface="Arial"/>
            </a:endParaRPr>
          </a:p>
        </p:txBody>
      </p:sp>
      <p:sp>
        <p:nvSpPr>
          <p:cNvPr id="7" name="object 7"/>
          <p:cNvSpPr/>
          <p:nvPr/>
        </p:nvSpPr>
        <p:spPr>
          <a:xfrm>
            <a:off x="4391600" y="1412776"/>
            <a:ext cx="4500880" cy="694690"/>
          </a:xfrm>
          <a:custGeom>
            <a:avLst/>
            <a:gdLst/>
            <a:ahLst/>
            <a:cxnLst/>
            <a:rect l="l" t="t" r="r" b="b"/>
            <a:pathLst>
              <a:path w="4500880" h="694689">
                <a:moveTo>
                  <a:pt x="0" y="0"/>
                </a:moveTo>
                <a:lnTo>
                  <a:pt x="4500880" y="0"/>
                </a:lnTo>
                <a:lnTo>
                  <a:pt x="4500880" y="694689"/>
                </a:lnTo>
                <a:lnTo>
                  <a:pt x="0" y="694689"/>
                </a:lnTo>
                <a:lnTo>
                  <a:pt x="0" y="0"/>
                </a:lnTo>
                <a:close/>
              </a:path>
            </a:pathLst>
          </a:custGeom>
          <a:solidFill>
            <a:srgbClr val="33CCCC"/>
          </a:solidFill>
        </p:spPr>
        <p:txBody>
          <a:bodyPr wrap="square" lIns="0" tIns="0" rIns="0" bIns="0" rtlCol="0"/>
          <a:lstStyle/>
          <a:p>
            <a:endParaRPr>
              <a:solidFill>
                <a:prstClr val="black"/>
              </a:solidFill>
            </a:endParaRPr>
          </a:p>
        </p:txBody>
      </p:sp>
      <p:sp>
        <p:nvSpPr>
          <p:cNvPr id="8" name="object 8"/>
          <p:cNvSpPr txBox="1"/>
          <p:nvPr/>
        </p:nvSpPr>
        <p:spPr>
          <a:xfrm>
            <a:off x="4470339" y="1424205"/>
            <a:ext cx="1508125" cy="299720"/>
          </a:xfrm>
          <a:prstGeom prst="rect">
            <a:avLst/>
          </a:prstGeom>
        </p:spPr>
        <p:txBody>
          <a:bodyPr vert="horz" wrap="square" lIns="0" tIns="12700" rIns="0" bIns="0" rtlCol="0">
            <a:spAutoFit/>
          </a:bodyPr>
          <a:lstStyle/>
          <a:p>
            <a:pPr marL="12700">
              <a:spcBef>
                <a:spcPts val="100"/>
              </a:spcBef>
            </a:pPr>
            <a:r>
              <a:rPr b="1" spc="-10" dirty="0">
                <a:solidFill>
                  <a:srgbClr val="FFFFFF"/>
                </a:solidFill>
                <a:latin typeface="Arial"/>
                <a:cs typeface="Arial"/>
              </a:rPr>
              <a:t>Typical</a:t>
            </a:r>
            <a:r>
              <a:rPr b="1" spc="-50" dirty="0">
                <a:solidFill>
                  <a:srgbClr val="FFFFFF"/>
                </a:solidFill>
                <a:latin typeface="Arial"/>
                <a:cs typeface="Arial"/>
              </a:rPr>
              <a:t> </a:t>
            </a:r>
            <a:r>
              <a:rPr b="1" spc="-10" dirty="0">
                <a:solidFill>
                  <a:srgbClr val="FFFFFF"/>
                </a:solidFill>
                <a:latin typeface="Arial"/>
                <a:cs typeface="Arial"/>
              </a:rPr>
              <a:t>cases</a:t>
            </a:r>
            <a:endParaRPr>
              <a:solidFill>
                <a:prstClr val="black"/>
              </a:solidFill>
              <a:latin typeface="Arial"/>
              <a:cs typeface="Arial"/>
            </a:endParaRPr>
          </a:p>
        </p:txBody>
      </p:sp>
      <p:sp>
        <p:nvSpPr>
          <p:cNvPr id="9" name="object 9"/>
          <p:cNvSpPr/>
          <p:nvPr/>
        </p:nvSpPr>
        <p:spPr>
          <a:xfrm>
            <a:off x="586680" y="2107465"/>
            <a:ext cx="1502410" cy="697230"/>
          </a:xfrm>
          <a:custGeom>
            <a:avLst/>
            <a:gdLst/>
            <a:ahLst/>
            <a:cxnLst/>
            <a:rect l="l" t="t" r="r" b="b"/>
            <a:pathLst>
              <a:path w="1502410" h="697229">
                <a:moveTo>
                  <a:pt x="0" y="0"/>
                </a:moveTo>
                <a:lnTo>
                  <a:pt x="1502410" y="0"/>
                </a:lnTo>
                <a:lnTo>
                  <a:pt x="1502410" y="697230"/>
                </a:lnTo>
                <a:lnTo>
                  <a:pt x="0" y="69723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10" name="object 10"/>
          <p:cNvSpPr txBox="1"/>
          <p:nvPr/>
        </p:nvSpPr>
        <p:spPr>
          <a:xfrm>
            <a:off x="665419" y="2120166"/>
            <a:ext cx="913130" cy="299720"/>
          </a:xfrm>
          <a:prstGeom prst="rect">
            <a:avLst/>
          </a:prstGeom>
        </p:spPr>
        <p:txBody>
          <a:bodyPr vert="horz" wrap="square" lIns="0" tIns="12700" rIns="0" bIns="0" rtlCol="0">
            <a:spAutoFit/>
          </a:bodyPr>
          <a:lstStyle/>
          <a:p>
            <a:pPr marL="12700">
              <a:spcBef>
                <a:spcPts val="100"/>
              </a:spcBef>
            </a:pPr>
            <a:r>
              <a:rPr b="1" spc="-10" dirty="0">
                <a:solidFill>
                  <a:srgbClr val="FF0000"/>
                </a:solidFill>
                <a:latin typeface="Arial"/>
                <a:cs typeface="Arial"/>
              </a:rPr>
              <a:t>H</a:t>
            </a:r>
            <a:r>
              <a:rPr b="1" spc="-15" dirty="0">
                <a:solidFill>
                  <a:srgbClr val="003366"/>
                </a:solidFill>
                <a:latin typeface="Arial"/>
                <a:cs typeface="Arial"/>
              </a:rPr>
              <a:t>y</a:t>
            </a:r>
            <a:r>
              <a:rPr b="1" spc="-5" dirty="0">
                <a:solidFill>
                  <a:srgbClr val="003366"/>
                </a:solidFill>
                <a:latin typeface="Arial"/>
                <a:cs typeface="Arial"/>
              </a:rPr>
              <a:t>p</a:t>
            </a:r>
            <a:r>
              <a:rPr b="1" spc="5" dirty="0">
                <a:solidFill>
                  <a:srgbClr val="003366"/>
                </a:solidFill>
                <a:latin typeface="Arial"/>
                <a:cs typeface="Arial"/>
              </a:rPr>
              <a:t>o</a:t>
            </a:r>
            <a:r>
              <a:rPr b="1" spc="-15" dirty="0">
                <a:solidFill>
                  <a:srgbClr val="003366"/>
                </a:solidFill>
                <a:latin typeface="Arial"/>
                <a:cs typeface="Arial"/>
              </a:rPr>
              <a:t>x</a:t>
            </a:r>
            <a:r>
              <a:rPr b="1" spc="5" dirty="0">
                <a:solidFill>
                  <a:srgbClr val="003366"/>
                </a:solidFill>
                <a:latin typeface="Arial"/>
                <a:cs typeface="Arial"/>
              </a:rPr>
              <a:t>i</a:t>
            </a:r>
            <a:r>
              <a:rPr b="1" dirty="0">
                <a:solidFill>
                  <a:srgbClr val="003366"/>
                </a:solidFill>
                <a:latin typeface="Arial"/>
                <a:cs typeface="Arial"/>
              </a:rPr>
              <a:t>c</a:t>
            </a:r>
            <a:endParaRPr>
              <a:solidFill>
                <a:prstClr val="black"/>
              </a:solidFill>
              <a:latin typeface="Arial"/>
              <a:cs typeface="Arial"/>
            </a:endParaRPr>
          </a:p>
        </p:txBody>
      </p:sp>
      <p:sp>
        <p:nvSpPr>
          <p:cNvPr id="11" name="object 11"/>
          <p:cNvSpPr/>
          <p:nvPr/>
        </p:nvSpPr>
        <p:spPr>
          <a:xfrm>
            <a:off x="2089090" y="2107465"/>
            <a:ext cx="2302510" cy="697230"/>
          </a:xfrm>
          <a:custGeom>
            <a:avLst/>
            <a:gdLst/>
            <a:ahLst/>
            <a:cxnLst/>
            <a:rect l="l" t="t" r="r" b="b"/>
            <a:pathLst>
              <a:path w="2302510" h="697229">
                <a:moveTo>
                  <a:pt x="0" y="0"/>
                </a:moveTo>
                <a:lnTo>
                  <a:pt x="2302510" y="0"/>
                </a:lnTo>
                <a:lnTo>
                  <a:pt x="2302510" y="697230"/>
                </a:lnTo>
                <a:lnTo>
                  <a:pt x="0" y="69723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12" name="object 12"/>
          <p:cNvSpPr txBox="1"/>
          <p:nvPr/>
        </p:nvSpPr>
        <p:spPr>
          <a:xfrm>
            <a:off x="2423100" y="2120166"/>
            <a:ext cx="1554480" cy="299720"/>
          </a:xfrm>
          <a:prstGeom prst="rect">
            <a:avLst/>
          </a:prstGeom>
        </p:spPr>
        <p:txBody>
          <a:bodyPr vert="horz" wrap="square" lIns="0" tIns="12700" rIns="0" bIns="0" rtlCol="0">
            <a:spAutoFit/>
          </a:bodyPr>
          <a:lstStyle/>
          <a:p>
            <a:pPr marL="12700">
              <a:spcBef>
                <a:spcPts val="100"/>
              </a:spcBef>
            </a:pPr>
            <a:r>
              <a:rPr spc="-15" dirty="0">
                <a:solidFill>
                  <a:srgbClr val="001833"/>
                </a:solidFill>
                <a:latin typeface="Arial"/>
                <a:cs typeface="Arial"/>
              </a:rPr>
              <a:t>oxygen</a:t>
            </a:r>
            <a:r>
              <a:rPr spc="-50" dirty="0">
                <a:solidFill>
                  <a:srgbClr val="001833"/>
                </a:solidFill>
                <a:latin typeface="Arial"/>
                <a:cs typeface="Arial"/>
              </a:rPr>
              <a:t> </a:t>
            </a:r>
            <a:r>
              <a:rPr spc="-10" dirty="0">
                <a:solidFill>
                  <a:srgbClr val="001833"/>
                </a:solidFill>
                <a:latin typeface="Arial"/>
                <a:cs typeface="Arial"/>
              </a:rPr>
              <a:t>tension</a:t>
            </a:r>
            <a:endParaRPr>
              <a:solidFill>
                <a:prstClr val="black"/>
              </a:solidFill>
              <a:latin typeface="Arial"/>
              <a:cs typeface="Arial"/>
            </a:endParaRPr>
          </a:p>
        </p:txBody>
      </p:sp>
      <p:sp>
        <p:nvSpPr>
          <p:cNvPr id="13" name="object 13"/>
          <p:cNvSpPr/>
          <p:nvPr/>
        </p:nvSpPr>
        <p:spPr>
          <a:xfrm>
            <a:off x="4391600" y="2107465"/>
            <a:ext cx="4500880" cy="697230"/>
          </a:xfrm>
          <a:custGeom>
            <a:avLst/>
            <a:gdLst/>
            <a:ahLst/>
            <a:cxnLst/>
            <a:rect l="l" t="t" r="r" b="b"/>
            <a:pathLst>
              <a:path w="4500880" h="697229">
                <a:moveTo>
                  <a:pt x="0" y="0"/>
                </a:moveTo>
                <a:lnTo>
                  <a:pt x="4500880" y="0"/>
                </a:lnTo>
                <a:lnTo>
                  <a:pt x="4500880" y="697230"/>
                </a:lnTo>
                <a:lnTo>
                  <a:pt x="0" y="69723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14" name="object 14"/>
          <p:cNvSpPr txBox="1"/>
          <p:nvPr/>
        </p:nvSpPr>
        <p:spPr>
          <a:xfrm>
            <a:off x="4470339" y="2120166"/>
            <a:ext cx="3709670" cy="554990"/>
          </a:xfrm>
          <a:prstGeom prst="rect">
            <a:avLst/>
          </a:prstGeom>
        </p:spPr>
        <p:txBody>
          <a:bodyPr vert="horz" wrap="square" lIns="0" tIns="36830" rIns="0" bIns="0" rtlCol="0">
            <a:spAutoFit/>
          </a:bodyPr>
          <a:lstStyle/>
          <a:p>
            <a:pPr marL="12700" marR="5080">
              <a:lnSpc>
                <a:spcPts val="2010"/>
              </a:lnSpc>
              <a:spcBef>
                <a:spcPts val="290"/>
              </a:spcBef>
            </a:pPr>
            <a:r>
              <a:rPr spc="-5" dirty="0">
                <a:solidFill>
                  <a:srgbClr val="001833"/>
                </a:solidFill>
                <a:latin typeface="Arial"/>
                <a:cs typeface="Arial"/>
              </a:rPr>
              <a:t>High altitude </a:t>
            </a:r>
            <a:r>
              <a:rPr dirty="0">
                <a:solidFill>
                  <a:srgbClr val="001833"/>
                </a:solidFill>
                <a:latin typeface="Arial"/>
                <a:cs typeface="Arial"/>
              </a:rPr>
              <a:t>– </a:t>
            </a:r>
            <a:r>
              <a:rPr spc="-10" dirty="0">
                <a:solidFill>
                  <a:srgbClr val="001833"/>
                </a:solidFill>
                <a:latin typeface="Arial"/>
                <a:cs typeface="Arial"/>
              </a:rPr>
              <a:t>hypoventilation </a:t>
            </a:r>
            <a:r>
              <a:rPr dirty="0">
                <a:solidFill>
                  <a:srgbClr val="001833"/>
                </a:solidFill>
                <a:latin typeface="Arial"/>
                <a:cs typeface="Arial"/>
              </a:rPr>
              <a:t>– </a:t>
            </a:r>
            <a:r>
              <a:rPr spc="-5" dirty="0">
                <a:solidFill>
                  <a:srgbClr val="001833"/>
                </a:solidFill>
                <a:latin typeface="Arial"/>
                <a:cs typeface="Arial"/>
              </a:rPr>
              <a:t>V/Q  mismatch.</a:t>
            </a:r>
            <a:endParaRPr>
              <a:solidFill>
                <a:prstClr val="black"/>
              </a:solidFill>
              <a:latin typeface="Arial"/>
              <a:cs typeface="Arial"/>
            </a:endParaRPr>
          </a:p>
        </p:txBody>
      </p:sp>
      <p:sp>
        <p:nvSpPr>
          <p:cNvPr id="15" name="object 15"/>
          <p:cNvSpPr/>
          <p:nvPr/>
        </p:nvSpPr>
        <p:spPr>
          <a:xfrm>
            <a:off x="586680" y="2804696"/>
            <a:ext cx="1502410" cy="695960"/>
          </a:xfrm>
          <a:custGeom>
            <a:avLst/>
            <a:gdLst/>
            <a:ahLst/>
            <a:cxnLst/>
            <a:rect l="l" t="t" r="r" b="b"/>
            <a:pathLst>
              <a:path w="1502410" h="695960">
                <a:moveTo>
                  <a:pt x="0" y="0"/>
                </a:moveTo>
                <a:lnTo>
                  <a:pt x="1502410" y="0"/>
                </a:lnTo>
                <a:lnTo>
                  <a:pt x="1502410" y="695959"/>
                </a:lnTo>
                <a:lnTo>
                  <a:pt x="0" y="695959"/>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16" name="object 16"/>
          <p:cNvSpPr txBox="1"/>
          <p:nvPr/>
        </p:nvSpPr>
        <p:spPr>
          <a:xfrm>
            <a:off x="665419" y="2817396"/>
            <a:ext cx="843915" cy="299720"/>
          </a:xfrm>
          <a:prstGeom prst="rect">
            <a:avLst/>
          </a:prstGeom>
        </p:spPr>
        <p:txBody>
          <a:bodyPr vert="horz" wrap="square" lIns="0" tIns="12700" rIns="0" bIns="0" rtlCol="0">
            <a:spAutoFit/>
          </a:bodyPr>
          <a:lstStyle/>
          <a:p>
            <a:pPr marL="12700">
              <a:spcBef>
                <a:spcPts val="100"/>
              </a:spcBef>
            </a:pPr>
            <a:r>
              <a:rPr b="1" spc="-50" dirty="0">
                <a:solidFill>
                  <a:srgbClr val="FF0000"/>
                </a:solidFill>
                <a:latin typeface="Arial"/>
                <a:cs typeface="Arial"/>
              </a:rPr>
              <a:t>A</a:t>
            </a:r>
            <a:r>
              <a:rPr b="1" spc="-5" dirty="0">
                <a:solidFill>
                  <a:srgbClr val="003366"/>
                </a:solidFill>
                <a:latin typeface="Arial"/>
                <a:cs typeface="Arial"/>
              </a:rPr>
              <a:t>ne</a:t>
            </a:r>
            <a:r>
              <a:rPr b="1" spc="-15" dirty="0">
                <a:solidFill>
                  <a:srgbClr val="003366"/>
                </a:solidFill>
                <a:latin typeface="Arial"/>
                <a:cs typeface="Arial"/>
              </a:rPr>
              <a:t>m</a:t>
            </a:r>
            <a:r>
              <a:rPr b="1" spc="5" dirty="0">
                <a:solidFill>
                  <a:srgbClr val="003366"/>
                </a:solidFill>
                <a:latin typeface="Arial"/>
                <a:cs typeface="Arial"/>
              </a:rPr>
              <a:t>i</a:t>
            </a:r>
            <a:r>
              <a:rPr b="1" dirty="0">
                <a:solidFill>
                  <a:srgbClr val="003366"/>
                </a:solidFill>
                <a:latin typeface="Arial"/>
                <a:cs typeface="Arial"/>
              </a:rPr>
              <a:t>c</a:t>
            </a:r>
            <a:endParaRPr>
              <a:solidFill>
                <a:prstClr val="black"/>
              </a:solidFill>
              <a:latin typeface="Arial"/>
              <a:cs typeface="Arial"/>
            </a:endParaRPr>
          </a:p>
        </p:txBody>
      </p:sp>
      <p:sp>
        <p:nvSpPr>
          <p:cNvPr id="17" name="object 17"/>
          <p:cNvSpPr/>
          <p:nvPr/>
        </p:nvSpPr>
        <p:spPr>
          <a:xfrm>
            <a:off x="2089090" y="2804696"/>
            <a:ext cx="2302510" cy="695960"/>
          </a:xfrm>
          <a:custGeom>
            <a:avLst/>
            <a:gdLst/>
            <a:ahLst/>
            <a:cxnLst/>
            <a:rect l="l" t="t" r="r" b="b"/>
            <a:pathLst>
              <a:path w="2302510" h="695960">
                <a:moveTo>
                  <a:pt x="0" y="0"/>
                </a:moveTo>
                <a:lnTo>
                  <a:pt x="2302510" y="0"/>
                </a:lnTo>
                <a:lnTo>
                  <a:pt x="2302510" y="695959"/>
                </a:lnTo>
                <a:lnTo>
                  <a:pt x="0" y="695959"/>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18" name="object 18"/>
          <p:cNvSpPr txBox="1"/>
          <p:nvPr/>
        </p:nvSpPr>
        <p:spPr>
          <a:xfrm>
            <a:off x="2423100" y="2817396"/>
            <a:ext cx="1734185" cy="299720"/>
          </a:xfrm>
          <a:prstGeom prst="rect">
            <a:avLst/>
          </a:prstGeom>
        </p:spPr>
        <p:txBody>
          <a:bodyPr vert="horz" wrap="square" lIns="0" tIns="12700" rIns="0" bIns="0" rtlCol="0">
            <a:spAutoFit/>
          </a:bodyPr>
          <a:lstStyle/>
          <a:p>
            <a:pPr marL="12700">
              <a:spcBef>
                <a:spcPts val="100"/>
              </a:spcBef>
            </a:pPr>
            <a:r>
              <a:rPr spc="-10" dirty="0">
                <a:solidFill>
                  <a:srgbClr val="001833"/>
                </a:solidFill>
                <a:latin typeface="Arial"/>
                <a:cs typeface="Arial"/>
              </a:rPr>
              <a:t>carrying</a:t>
            </a:r>
            <a:r>
              <a:rPr spc="-45" dirty="0">
                <a:solidFill>
                  <a:srgbClr val="001833"/>
                </a:solidFill>
                <a:latin typeface="Arial"/>
                <a:cs typeface="Arial"/>
              </a:rPr>
              <a:t> </a:t>
            </a:r>
            <a:r>
              <a:rPr spc="-5" dirty="0">
                <a:solidFill>
                  <a:srgbClr val="001833"/>
                </a:solidFill>
                <a:latin typeface="Arial"/>
                <a:cs typeface="Arial"/>
              </a:rPr>
              <a:t>capacity</a:t>
            </a:r>
            <a:endParaRPr>
              <a:solidFill>
                <a:prstClr val="black"/>
              </a:solidFill>
              <a:latin typeface="Arial"/>
              <a:cs typeface="Arial"/>
            </a:endParaRPr>
          </a:p>
        </p:txBody>
      </p:sp>
      <p:sp>
        <p:nvSpPr>
          <p:cNvPr id="19" name="object 19"/>
          <p:cNvSpPr/>
          <p:nvPr/>
        </p:nvSpPr>
        <p:spPr>
          <a:xfrm>
            <a:off x="4391600" y="2804696"/>
            <a:ext cx="4500880" cy="695960"/>
          </a:xfrm>
          <a:custGeom>
            <a:avLst/>
            <a:gdLst/>
            <a:ahLst/>
            <a:cxnLst/>
            <a:rect l="l" t="t" r="r" b="b"/>
            <a:pathLst>
              <a:path w="4500880" h="695960">
                <a:moveTo>
                  <a:pt x="0" y="0"/>
                </a:moveTo>
                <a:lnTo>
                  <a:pt x="4500880" y="0"/>
                </a:lnTo>
                <a:lnTo>
                  <a:pt x="4500880" y="695959"/>
                </a:lnTo>
                <a:lnTo>
                  <a:pt x="0" y="695959"/>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20" name="object 20"/>
          <p:cNvSpPr txBox="1"/>
          <p:nvPr/>
        </p:nvSpPr>
        <p:spPr>
          <a:xfrm>
            <a:off x="4470339" y="2817396"/>
            <a:ext cx="3711575" cy="299720"/>
          </a:xfrm>
          <a:prstGeom prst="rect">
            <a:avLst/>
          </a:prstGeom>
        </p:spPr>
        <p:txBody>
          <a:bodyPr vert="horz" wrap="square" lIns="0" tIns="12700" rIns="0" bIns="0" rtlCol="0">
            <a:spAutoFit/>
          </a:bodyPr>
          <a:lstStyle/>
          <a:p>
            <a:pPr marL="12700">
              <a:spcBef>
                <a:spcPts val="100"/>
              </a:spcBef>
            </a:pPr>
            <a:r>
              <a:rPr spc="-5" dirty="0">
                <a:solidFill>
                  <a:srgbClr val="001833"/>
                </a:solidFill>
                <a:latin typeface="Arial"/>
                <a:cs typeface="Arial"/>
              </a:rPr>
              <a:t>Anemia </a:t>
            </a:r>
            <a:r>
              <a:rPr dirty="0">
                <a:solidFill>
                  <a:srgbClr val="001833"/>
                </a:solidFill>
                <a:latin typeface="Arial"/>
                <a:cs typeface="Arial"/>
              </a:rPr>
              <a:t>– </a:t>
            </a:r>
            <a:r>
              <a:rPr spc="-10" dirty="0">
                <a:solidFill>
                  <a:srgbClr val="001833"/>
                </a:solidFill>
                <a:latin typeface="Arial"/>
                <a:cs typeface="Arial"/>
              </a:rPr>
              <a:t>blood </a:t>
            </a:r>
            <a:r>
              <a:rPr spc="-5" dirty="0">
                <a:solidFill>
                  <a:srgbClr val="001833"/>
                </a:solidFill>
                <a:latin typeface="Arial"/>
                <a:cs typeface="Arial"/>
              </a:rPr>
              <a:t>loss </a:t>
            </a:r>
            <a:r>
              <a:rPr dirty="0">
                <a:solidFill>
                  <a:srgbClr val="001833"/>
                </a:solidFill>
                <a:latin typeface="Arial"/>
                <a:cs typeface="Arial"/>
              </a:rPr>
              <a:t>– </a:t>
            </a:r>
            <a:r>
              <a:rPr spc="-5" dirty="0">
                <a:solidFill>
                  <a:srgbClr val="001833"/>
                </a:solidFill>
                <a:latin typeface="Arial"/>
                <a:cs typeface="Arial"/>
              </a:rPr>
              <a:t>CO</a:t>
            </a:r>
            <a:r>
              <a:rPr spc="-55" dirty="0">
                <a:solidFill>
                  <a:srgbClr val="001833"/>
                </a:solidFill>
                <a:latin typeface="Arial"/>
                <a:cs typeface="Arial"/>
              </a:rPr>
              <a:t> </a:t>
            </a:r>
            <a:r>
              <a:rPr spc="-10" dirty="0">
                <a:solidFill>
                  <a:srgbClr val="001833"/>
                </a:solidFill>
                <a:latin typeface="Arial"/>
                <a:cs typeface="Arial"/>
              </a:rPr>
              <a:t>poisoning</a:t>
            </a:r>
            <a:endParaRPr>
              <a:solidFill>
                <a:prstClr val="black"/>
              </a:solidFill>
              <a:latin typeface="Arial"/>
              <a:cs typeface="Arial"/>
            </a:endParaRPr>
          </a:p>
        </p:txBody>
      </p:sp>
      <p:sp>
        <p:nvSpPr>
          <p:cNvPr id="21" name="object 21"/>
          <p:cNvSpPr/>
          <p:nvPr/>
        </p:nvSpPr>
        <p:spPr>
          <a:xfrm>
            <a:off x="586680" y="3500655"/>
            <a:ext cx="1502410" cy="695960"/>
          </a:xfrm>
          <a:custGeom>
            <a:avLst/>
            <a:gdLst/>
            <a:ahLst/>
            <a:cxnLst/>
            <a:rect l="l" t="t" r="r" b="b"/>
            <a:pathLst>
              <a:path w="1502410" h="695960">
                <a:moveTo>
                  <a:pt x="0" y="0"/>
                </a:moveTo>
                <a:lnTo>
                  <a:pt x="1502410" y="0"/>
                </a:lnTo>
                <a:lnTo>
                  <a:pt x="1502410" y="695960"/>
                </a:lnTo>
                <a:lnTo>
                  <a:pt x="0" y="69596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22" name="object 22"/>
          <p:cNvSpPr txBox="1"/>
          <p:nvPr/>
        </p:nvSpPr>
        <p:spPr>
          <a:xfrm>
            <a:off x="665419" y="3512085"/>
            <a:ext cx="1002665" cy="299720"/>
          </a:xfrm>
          <a:prstGeom prst="rect">
            <a:avLst/>
          </a:prstGeom>
        </p:spPr>
        <p:txBody>
          <a:bodyPr vert="horz" wrap="square" lIns="0" tIns="12700" rIns="0" bIns="0" rtlCol="0">
            <a:spAutoFit/>
          </a:bodyPr>
          <a:lstStyle/>
          <a:p>
            <a:pPr marL="12700">
              <a:spcBef>
                <a:spcPts val="100"/>
              </a:spcBef>
            </a:pPr>
            <a:r>
              <a:rPr b="1" spc="-5" dirty="0">
                <a:solidFill>
                  <a:srgbClr val="FF0000"/>
                </a:solidFill>
                <a:latin typeface="Arial"/>
                <a:cs typeface="Arial"/>
              </a:rPr>
              <a:t>S</a:t>
            </a:r>
            <a:r>
              <a:rPr b="1" dirty="0">
                <a:solidFill>
                  <a:srgbClr val="003366"/>
                </a:solidFill>
                <a:latin typeface="Arial"/>
                <a:cs typeface="Arial"/>
              </a:rPr>
              <a:t>t</a:t>
            </a:r>
            <a:r>
              <a:rPr b="1" spc="-15" dirty="0">
                <a:solidFill>
                  <a:srgbClr val="003366"/>
                </a:solidFill>
                <a:latin typeface="Arial"/>
                <a:cs typeface="Arial"/>
              </a:rPr>
              <a:t>a</a:t>
            </a:r>
            <a:r>
              <a:rPr b="1" spc="5" dirty="0">
                <a:solidFill>
                  <a:srgbClr val="003366"/>
                </a:solidFill>
                <a:latin typeface="Arial"/>
                <a:cs typeface="Arial"/>
              </a:rPr>
              <a:t>g</a:t>
            </a:r>
            <a:r>
              <a:rPr b="1" spc="-5" dirty="0">
                <a:solidFill>
                  <a:srgbClr val="003366"/>
                </a:solidFill>
                <a:latin typeface="Arial"/>
                <a:cs typeface="Arial"/>
              </a:rPr>
              <a:t>nant</a:t>
            </a:r>
            <a:endParaRPr>
              <a:solidFill>
                <a:prstClr val="black"/>
              </a:solidFill>
              <a:latin typeface="Arial"/>
              <a:cs typeface="Arial"/>
            </a:endParaRPr>
          </a:p>
        </p:txBody>
      </p:sp>
      <p:sp>
        <p:nvSpPr>
          <p:cNvPr id="23" name="object 23"/>
          <p:cNvSpPr/>
          <p:nvPr/>
        </p:nvSpPr>
        <p:spPr>
          <a:xfrm>
            <a:off x="2089090" y="3500655"/>
            <a:ext cx="2302510" cy="695960"/>
          </a:xfrm>
          <a:custGeom>
            <a:avLst/>
            <a:gdLst/>
            <a:ahLst/>
            <a:cxnLst/>
            <a:rect l="l" t="t" r="r" b="b"/>
            <a:pathLst>
              <a:path w="2302510" h="695960">
                <a:moveTo>
                  <a:pt x="0" y="0"/>
                </a:moveTo>
                <a:lnTo>
                  <a:pt x="2302510" y="0"/>
                </a:lnTo>
                <a:lnTo>
                  <a:pt x="2302510" y="695960"/>
                </a:lnTo>
                <a:lnTo>
                  <a:pt x="0" y="69596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24" name="object 24"/>
          <p:cNvSpPr txBox="1"/>
          <p:nvPr/>
        </p:nvSpPr>
        <p:spPr>
          <a:xfrm>
            <a:off x="2487869" y="3512085"/>
            <a:ext cx="963294" cy="299720"/>
          </a:xfrm>
          <a:prstGeom prst="rect">
            <a:avLst/>
          </a:prstGeom>
        </p:spPr>
        <p:txBody>
          <a:bodyPr vert="horz" wrap="square" lIns="0" tIns="12700" rIns="0" bIns="0" rtlCol="0">
            <a:spAutoFit/>
          </a:bodyPr>
          <a:lstStyle/>
          <a:p>
            <a:pPr marL="12700">
              <a:spcBef>
                <a:spcPts val="100"/>
              </a:spcBef>
            </a:pPr>
            <a:r>
              <a:rPr spc="-10" dirty="0">
                <a:solidFill>
                  <a:srgbClr val="001833"/>
                </a:solidFill>
                <a:latin typeface="Arial"/>
                <a:cs typeface="Arial"/>
              </a:rPr>
              <a:t>perfusion</a:t>
            </a:r>
            <a:endParaRPr>
              <a:solidFill>
                <a:prstClr val="black"/>
              </a:solidFill>
              <a:latin typeface="Arial"/>
              <a:cs typeface="Arial"/>
            </a:endParaRPr>
          </a:p>
        </p:txBody>
      </p:sp>
      <p:sp>
        <p:nvSpPr>
          <p:cNvPr id="25" name="object 25"/>
          <p:cNvSpPr/>
          <p:nvPr/>
        </p:nvSpPr>
        <p:spPr>
          <a:xfrm>
            <a:off x="4391600" y="3500655"/>
            <a:ext cx="4500880" cy="695960"/>
          </a:xfrm>
          <a:custGeom>
            <a:avLst/>
            <a:gdLst/>
            <a:ahLst/>
            <a:cxnLst/>
            <a:rect l="l" t="t" r="r" b="b"/>
            <a:pathLst>
              <a:path w="4500880" h="695960">
                <a:moveTo>
                  <a:pt x="0" y="0"/>
                </a:moveTo>
                <a:lnTo>
                  <a:pt x="4500880" y="0"/>
                </a:lnTo>
                <a:lnTo>
                  <a:pt x="4500880" y="695960"/>
                </a:lnTo>
                <a:lnTo>
                  <a:pt x="0" y="69596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26" name="object 26"/>
          <p:cNvSpPr txBox="1"/>
          <p:nvPr/>
        </p:nvSpPr>
        <p:spPr>
          <a:xfrm>
            <a:off x="4470339" y="3512085"/>
            <a:ext cx="3306445" cy="299720"/>
          </a:xfrm>
          <a:prstGeom prst="rect">
            <a:avLst/>
          </a:prstGeom>
        </p:spPr>
        <p:txBody>
          <a:bodyPr vert="horz" wrap="square" lIns="0" tIns="12700" rIns="0" bIns="0" rtlCol="0">
            <a:spAutoFit/>
          </a:bodyPr>
          <a:lstStyle/>
          <a:p>
            <a:pPr marL="12700">
              <a:spcBef>
                <a:spcPts val="100"/>
              </a:spcBef>
            </a:pPr>
            <a:r>
              <a:rPr spc="-10" dirty="0">
                <a:solidFill>
                  <a:srgbClr val="001833"/>
                </a:solidFill>
                <a:latin typeface="Arial"/>
                <a:cs typeface="Arial"/>
              </a:rPr>
              <a:t>Heart failure </a:t>
            </a:r>
            <a:r>
              <a:rPr dirty="0">
                <a:solidFill>
                  <a:srgbClr val="001833"/>
                </a:solidFill>
                <a:latin typeface="Arial"/>
                <a:cs typeface="Arial"/>
              </a:rPr>
              <a:t>– </a:t>
            </a:r>
            <a:r>
              <a:rPr spc="-5" dirty="0">
                <a:solidFill>
                  <a:srgbClr val="001833"/>
                </a:solidFill>
                <a:latin typeface="Arial"/>
                <a:cs typeface="Arial"/>
              </a:rPr>
              <a:t>Shock </a:t>
            </a:r>
            <a:r>
              <a:rPr dirty="0">
                <a:solidFill>
                  <a:srgbClr val="001833"/>
                </a:solidFill>
                <a:latin typeface="Arial"/>
                <a:cs typeface="Arial"/>
              </a:rPr>
              <a:t>–</a:t>
            </a:r>
            <a:r>
              <a:rPr spc="-20" dirty="0">
                <a:solidFill>
                  <a:srgbClr val="001833"/>
                </a:solidFill>
                <a:latin typeface="Arial"/>
                <a:cs typeface="Arial"/>
              </a:rPr>
              <a:t> </a:t>
            </a:r>
            <a:r>
              <a:rPr spc="-10" dirty="0">
                <a:solidFill>
                  <a:srgbClr val="001833"/>
                </a:solidFill>
                <a:latin typeface="Arial"/>
                <a:cs typeface="Arial"/>
              </a:rPr>
              <a:t>ischemia</a:t>
            </a:r>
            <a:endParaRPr>
              <a:solidFill>
                <a:prstClr val="black"/>
              </a:solidFill>
              <a:latin typeface="Arial"/>
              <a:cs typeface="Arial"/>
            </a:endParaRPr>
          </a:p>
        </p:txBody>
      </p:sp>
      <p:sp>
        <p:nvSpPr>
          <p:cNvPr id="27" name="object 27"/>
          <p:cNvSpPr/>
          <p:nvPr/>
        </p:nvSpPr>
        <p:spPr>
          <a:xfrm>
            <a:off x="586680" y="4196616"/>
            <a:ext cx="1502410" cy="695960"/>
          </a:xfrm>
          <a:custGeom>
            <a:avLst/>
            <a:gdLst/>
            <a:ahLst/>
            <a:cxnLst/>
            <a:rect l="l" t="t" r="r" b="b"/>
            <a:pathLst>
              <a:path w="1502410" h="695960">
                <a:moveTo>
                  <a:pt x="0" y="0"/>
                </a:moveTo>
                <a:lnTo>
                  <a:pt x="1502410" y="0"/>
                </a:lnTo>
                <a:lnTo>
                  <a:pt x="1502410" y="695960"/>
                </a:lnTo>
                <a:lnTo>
                  <a:pt x="0" y="695960"/>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28" name="object 28"/>
          <p:cNvSpPr txBox="1"/>
          <p:nvPr/>
        </p:nvSpPr>
        <p:spPr>
          <a:xfrm>
            <a:off x="665419" y="4209316"/>
            <a:ext cx="1130300" cy="299720"/>
          </a:xfrm>
          <a:prstGeom prst="rect">
            <a:avLst/>
          </a:prstGeom>
        </p:spPr>
        <p:txBody>
          <a:bodyPr vert="horz" wrap="square" lIns="0" tIns="12700" rIns="0" bIns="0" rtlCol="0">
            <a:spAutoFit/>
          </a:bodyPr>
          <a:lstStyle/>
          <a:p>
            <a:pPr marL="12700">
              <a:spcBef>
                <a:spcPts val="100"/>
              </a:spcBef>
            </a:pPr>
            <a:r>
              <a:rPr b="1" spc="-5" dirty="0">
                <a:solidFill>
                  <a:srgbClr val="FF0000"/>
                </a:solidFill>
                <a:latin typeface="Arial"/>
                <a:cs typeface="Arial"/>
              </a:rPr>
              <a:t>H</a:t>
            </a:r>
            <a:r>
              <a:rPr b="1" spc="-5" dirty="0">
                <a:solidFill>
                  <a:srgbClr val="003366"/>
                </a:solidFill>
                <a:latin typeface="Arial"/>
                <a:cs typeface="Arial"/>
              </a:rPr>
              <a:t>istotoxic</a:t>
            </a:r>
            <a:endParaRPr>
              <a:solidFill>
                <a:prstClr val="black"/>
              </a:solidFill>
              <a:latin typeface="Arial"/>
              <a:cs typeface="Arial"/>
            </a:endParaRPr>
          </a:p>
        </p:txBody>
      </p:sp>
      <p:sp>
        <p:nvSpPr>
          <p:cNvPr id="29" name="object 29"/>
          <p:cNvSpPr/>
          <p:nvPr/>
        </p:nvSpPr>
        <p:spPr>
          <a:xfrm>
            <a:off x="2089090" y="4196616"/>
            <a:ext cx="2302510" cy="695960"/>
          </a:xfrm>
          <a:custGeom>
            <a:avLst/>
            <a:gdLst/>
            <a:ahLst/>
            <a:cxnLst/>
            <a:rect l="l" t="t" r="r" b="b"/>
            <a:pathLst>
              <a:path w="2302510" h="695960">
                <a:moveTo>
                  <a:pt x="0" y="0"/>
                </a:moveTo>
                <a:lnTo>
                  <a:pt x="2302510" y="0"/>
                </a:lnTo>
                <a:lnTo>
                  <a:pt x="2302510" y="695960"/>
                </a:lnTo>
                <a:lnTo>
                  <a:pt x="0" y="695960"/>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30" name="object 30"/>
          <p:cNvSpPr txBox="1"/>
          <p:nvPr/>
        </p:nvSpPr>
        <p:spPr>
          <a:xfrm>
            <a:off x="2167830" y="4209316"/>
            <a:ext cx="1641475" cy="299720"/>
          </a:xfrm>
          <a:prstGeom prst="rect">
            <a:avLst/>
          </a:prstGeom>
        </p:spPr>
        <p:txBody>
          <a:bodyPr vert="horz" wrap="square" lIns="0" tIns="12700" rIns="0" bIns="0" rtlCol="0">
            <a:spAutoFit/>
          </a:bodyPr>
          <a:lstStyle/>
          <a:p>
            <a:pPr marL="12700">
              <a:spcBef>
                <a:spcPts val="100"/>
              </a:spcBef>
            </a:pPr>
            <a:r>
              <a:rPr spc="-10" dirty="0">
                <a:solidFill>
                  <a:srgbClr val="001833"/>
                </a:solidFill>
                <a:latin typeface="Arial"/>
                <a:cs typeface="Arial"/>
              </a:rPr>
              <a:t>Cellular</a:t>
            </a:r>
            <a:r>
              <a:rPr spc="-50" dirty="0">
                <a:solidFill>
                  <a:srgbClr val="001833"/>
                </a:solidFill>
                <a:latin typeface="Arial"/>
                <a:cs typeface="Arial"/>
              </a:rPr>
              <a:t> </a:t>
            </a:r>
            <a:r>
              <a:rPr spc="-15" dirty="0">
                <a:solidFill>
                  <a:srgbClr val="001833"/>
                </a:solidFill>
                <a:latin typeface="Arial"/>
                <a:cs typeface="Arial"/>
              </a:rPr>
              <a:t>hypoxia</a:t>
            </a:r>
            <a:endParaRPr>
              <a:solidFill>
                <a:prstClr val="black"/>
              </a:solidFill>
              <a:latin typeface="Arial"/>
              <a:cs typeface="Arial"/>
            </a:endParaRPr>
          </a:p>
        </p:txBody>
      </p:sp>
      <p:sp>
        <p:nvSpPr>
          <p:cNvPr id="31" name="object 31"/>
          <p:cNvSpPr/>
          <p:nvPr/>
        </p:nvSpPr>
        <p:spPr>
          <a:xfrm>
            <a:off x="4391600" y="4196616"/>
            <a:ext cx="4500880" cy="695960"/>
          </a:xfrm>
          <a:custGeom>
            <a:avLst/>
            <a:gdLst/>
            <a:ahLst/>
            <a:cxnLst/>
            <a:rect l="l" t="t" r="r" b="b"/>
            <a:pathLst>
              <a:path w="4500880" h="695960">
                <a:moveTo>
                  <a:pt x="0" y="0"/>
                </a:moveTo>
                <a:lnTo>
                  <a:pt x="4500880" y="0"/>
                </a:lnTo>
                <a:lnTo>
                  <a:pt x="4500880" y="695960"/>
                </a:lnTo>
                <a:lnTo>
                  <a:pt x="0" y="695960"/>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32" name="object 32"/>
          <p:cNvSpPr txBox="1"/>
          <p:nvPr/>
        </p:nvSpPr>
        <p:spPr>
          <a:xfrm>
            <a:off x="4470339" y="4209316"/>
            <a:ext cx="3710304" cy="554990"/>
          </a:xfrm>
          <a:prstGeom prst="rect">
            <a:avLst/>
          </a:prstGeom>
        </p:spPr>
        <p:txBody>
          <a:bodyPr vert="horz" wrap="square" lIns="0" tIns="36830" rIns="0" bIns="0" rtlCol="0">
            <a:spAutoFit/>
          </a:bodyPr>
          <a:lstStyle/>
          <a:p>
            <a:pPr marL="12700" marR="5080">
              <a:lnSpc>
                <a:spcPts val="2010"/>
              </a:lnSpc>
              <a:spcBef>
                <a:spcPts val="290"/>
              </a:spcBef>
            </a:pPr>
            <a:r>
              <a:rPr spc="-10" dirty="0">
                <a:solidFill>
                  <a:srgbClr val="001833"/>
                </a:solidFill>
                <a:latin typeface="Arial"/>
                <a:cs typeface="Arial"/>
              </a:rPr>
              <a:t>Cyanide </a:t>
            </a:r>
            <a:r>
              <a:rPr dirty="0">
                <a:solidFill>
                  <a:srgbClr val="001833"/>
                </a:solidFill>
                <a:latin typeface="Arial"/>
                <a:cs typeface="Arial"/>
              </a:rPr>
              <a:t>– </a:t>
            </a:r>
            <a:r>
              <a:rPr spc="-10" dirty="0">
                <a:solidFill>
                  <a:srgbClr val="001833"/>
                </a:solidFill>
                <a:latin typeface="Arial"/>
                <a:cs typeface="Arial"/>
              </a:rPr>
              <a:t>other </a:t>
            </a:r>
            <a:r>
              <a:rPr spc="-5" dirty="0">
                <a:solidFill>
                  <a:srgbClr val="001833"/>
                </a:solidFill>
                <a:latin typeface="Arial"/>
                <a:cs typeface="Arial"/>
              </a:rPr>
              <a:t>metabolic </a:t>
            </a:r>
            <a:r>
              <a:rPr spc="-10" dirty="0">
                <a:solidFill>
                  <a:srgbClr val="001833"/>
                </a:solidFill>
                <a:latin typeface="Arial"/>
                <a:cs typeface="Arial"/>
              </a:rPr>
              <a:t>poisons </a:t>
            </a:r>
            <a:r>
              <a:rPr dirty="0">
                <a:solidFill>
                  <a:srgbClr val="001833"/>
                </a:solidFill>
                <a:latin typeface="Arial"/>
                <a:cs typeface="Arial"/>
              </a:rPr>
              <a:t>–  </a:t>
            </a:r>
            <a:r>
              <a:rPr spc="-5" dirty="0">
                <a:solidFill>
                  <a:srgbClr val="001833"/>
                </a:solidFill>
                <a:latin typeface="Arial"/>
                <a:cs typeface="Arial"/>
              </a:rPr>
              <a:t>shifting of </a:t>
            </a:r>
            <a:r>
              <a:rPr spc="-10" dirty="0">
                <a:solidFill>
                  <a:srgbClr val="001833"/>
                </a:solidFill>
                <a:latin typeface="Arial"/>
                <a:cs typeface="Arial"/>
              </a:rPr>
              <a:t>O2-HB</a:t>
            </a:r>
            <a:r>
              <a:rPr dirty="0">
                <a:solidFill>
                  <a:srgbClr val="001833"/>
                </a:solidFill>
                <a:latin typeface="Arial"/>
                <a:cs typeface="Arial"/>
              </a:rPr>
              <a:t> </a:t>
            </a:r>
            <a:r>
              <a:rPr spc="-5" dirty="0">
                <a:solidFill>
                  <a:srgbClr val="001833"/>
                </a:solidFill>
                <a:latin typeface="Arial"/>
                <a:cs typeface="Arial"/>
              </a:rPr>
              <a:t>curve.</a:t>
            </a:r>
            <a:endParaRPr>
              <a:solidFill>
                <a:prstClr val="black"/>
              </a:solidFill>
              <a:latin typeface="Arial"/>
              <a:cs typeface="Arial"/>
            </a:endParaRPr>
          </a:p>
        </p:txBody>
      </p:sp>
      <p:sp>
        <p:nvSpPr>
          <p:cNvPr id="33" name="object 33"/>
          <p:cNvSpPr/>
          <p:nvPr/>
        </p:nvSpPr>
        <p:spPr>
          <a:xfrm>
            <a:off x="2165290" y="2195096"/>
            <a:ext cx="179069" cy="25272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4" name="object 34"/>
          <p:cNvSpPr/>
          <p:nvPr/>
        </p:nvSpPr>
        <p:spPr>
          <a:xfrm>
            <a:off x="2165290" y="2195096"/>
            <a:ext cx="179070" cy="252729"/>
          </a:xfrm>
          <a:custGeom>
            <a:avLst/>
            <a:gdLst/>
            <a:ahLst/>
            <a:cxnLst/>
            <a:rect l="l" t="t" r="r" b="b"/>
            <a:pathLst>
              <a:path w="179069" h="252729">
                <a:moveTo>
                  <a:pt x="44450" y="0"/>
                </a:moveTo>
                <a:lnTo>
                  <a:pt x="44450" y="162559"/>
                </a:lnTo>
                <a:lnTo>
                  <a:pt x="0" y="162559"/>
                </a:lnTo>
                <a:lnTo>
                  <a:pt x="88900" y="252729"/>
                </a:lnTo>
                <a:lnTo>
                  <a:pt x="179069" y="162559"/>
                </a:lnTo>
                <a:lnTo>
                  <a:pt x="134619" y="162559"/>
                </a:lnTo>
                <a:lnTo>
                  <a:pt x="134619" y="0"/>
                </a:lnTo>
                <a:lnTo>
                  <a:pt x="44450" y="0"/>
                </a:lnTo>
                <a:close/>
              </a:path>
            </a:pathLst>
          </a:custGeom>
          <a:ln w="9344">
            <a:solidFill>
              <a:srgbClr val="003366"/>
            </a:solidFill>
          </a:ln>
        </p:spPr>
        <p:txBody>
          <a:bodyPr wrap="square" lIns="0" tIns="0" rIns="0" bIns="0" rtlCol="0"/>
          <a:lstStyle/>
          <a:p>
            <a:endParaRPr>
              <a:solidFill>
                <a:prstClr val="black"/>
              </a:solidFill>
            </a:endParaRPr>
          </a:p>
        </p:txBody>
      </p:sp>
      <p:sp>
        <p:nvSpPr>
          <p:cNvPr id="35" name="object 35"/>
          <p:cNvSpPr/>
          <p:nvPr/>
        </p:nvSpPr>
        <p:spPr>
          <a:xfrm>
            <a:off x="2165290" y="2195096"/>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36" name="object 36"/>
          <p:cNvSpPr/>
          <p:nvPr/>
        </p:nvSpPr>
        <p:spPr>
          <a:xfrm>
            <a:off x="2344359" y="2447826"/>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37" name="object 37"/>
          <p:cNvSpPr/>
          <p:nvPr/>
        </p:nvSpPr>
        <p:spPr>
          <a:xfrm>
            <a:off x="2197040" y="2898676"/>
            <a:ext cx="181609" cy="25146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38" name="object 38"/>
          <p:cNvSpPr/>
          <p:nvPr/>
        </p:nvSpPr>
        <p:spPr>
          <a:xfrm>
            <a:off x="2197040" y="2898676"/>
            <a:ext cx="181610" cy="251460"/>
          </a:xfrm>
          <a:custGeom>
            <a:avLst/>
            <a:gdLst/>
            <a:ahLst/>
            <a:cxnLst/>
            <a:rect l="l" t="t" r="r" b="b"/>
            <a:pathLst>
              <a:path w="181610" h="251460">
                <a:moveTo>
                  <a:pt x="45719" y="0"/>
                </a:moveTo>
                <a:lnTo>
                  <a:pt x="45719" y="161289"/>
                </a:lnTo>
                <a:lnTo>
                  <a:pt x="0" y="161289"/>
                </a:lnTo>
                <a:lnTo>
                  <a:pt x="91439" y="251460"/>
                </a:lnTo>
                <a:lnTo>
                  <a:pt x="181609" y="161289"/>
                </a:lnTo>
                <a:lnTo>
                  <a:pt x="137159" y="161289"/>
                </a:lnTo>
                <a:lnTo>
                  <a:pt x="137159" y="0"/>
                </a:lnTo>
                <a:lnTo>
                  <a:pt x="45719" y="0"/>
                </a:lnTo>
                <a:close/>
              </a:path>
            </a:pathLst>
          </a:custGeom>
          <a:ln w="9344">
            <a:solidFill>
              <a:srgbClr val="003366"/>
            </a:solidFill>
          </a:ln>
        </p:spPr>
        <p:txBody>
          <a:bodyPr wrap="square" lIns="0" tIns="0" rIns="0" bIns="0" rtlCol="0"/>
          <a:lstStyle/>
          <a:p>
            <a:endParaRPr>
              <a:solidFill>
                <a:prstClr val="black"/>
              </a:solidFill>
            </a:endParaRPr>
          </a:p>
        </p:txBody>
      </p:sp>
      <p:sp>
        <p:nvSpPr>
          <p:cNvPr id="39" name="object 39"/>
          <p:cNvSpPr/>
          <p:nvPr/>
        </p:nvSpPr>
        <p:spPr>
          <a:xfrm>
            <a:off x="2197040" y="2898676"/>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40" name="object 40"/>
          <p:cNvSpPr/>
          <p:nvPr/>
        </p:nvSpPr>
        <p:spPr>
          <a:xfrm>
            <a:off x="2378650" y="3150135"/>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41" name="object 41"/>
          <p:cNvSpPr/>
          <p:nvPr/>
        </p:nvSpPr>
        <p:spPr>
          <a:xfrm>
            <a:off x="2197040" y="3573046"/>
            <a:ext cx="181609" cy="25273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42" name="object 42"/>
          <p:cNvSpPr/>
          <p:nvPr/>
        </p:nvSpPr>
        <p:spPr>
          <a:xfrm>
            <a:off x="2197040" y="3573046"/>
            <a:ext cx="181610" cy="252729"/>
          </a:xfrm>
          <a:custGeom>
            <a:avLst/>
            <a:gdLst/>
            <a:ahLst/>
            <a:cxnLst/>
            <a:rect l="l" t="t" r="r" b="b"/>
            <a:pathLst>
              <a:path w="181610" h="252729">
                <a:moveTo>
                  <a:pt x="45719" y="0"/>
                </a:moveTo>
                <a:lnTo>
                  <a:pt x="45719" y="162559"/>
                </a:lnTo>
                <a:lnTo>
                  <a:pt x="0" y="162559"/>
                </a:lnTo>
                <a:lnTo>
                  <a:pt x="91439" y="252729"/>
                </a:lnTo>
                <a:lnTo>
                  <a:pt x="181609" y="162559"/>
                </a:lnTo>
                <a:lnTo>
                  <a:pt x="137159" y="162559"/>
                </a:lnTo>
                <a:lnTo>
                  <a:pt x="137159" y="0"/>
                </a:lnTo>
                <a:lnTo>
                  <a:pt x="45719" y="0"/>
                </a:lnTo>
                <a:close/>
              </a:path>
            </a:pathLst>
          </a:custGeom>
          <a:ln w="9344">
            <a:solidFill>
              <a:srgbClr val="003366"/>
            </a:solidFill>
          </a:ln>
        </p:spPr>
        <p:txBody>
          <a:bodyPr wrap="square" lIns="0" tIns="0" rIns="0" bIns="0" rtlCol="0"/>
          <a:lstStyle/>
          <a:p>
            <a:endParaRPr>
              <a:solidFill>
                <a:prstClr val="black"/>
              </a:solidFill>
            </a:endParaRPr>
          </a:p>
        </p:txBody>
      </p:sp>
      <p:sp>
        <p:nvSpPr>
          <p:cNvPr id="43" name="object 43"/>
          <p:cNvSpPr/>
          <p:nvPr/>
        </p:nvSpPr>
        <p:spPr>
          <a:xfrm>
            <a:off x="2197040" y="3573046"/>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44" name="object 44"/>
          <p:cNvSpPr/>
          <p:nvPr/>
        </p:nvSpPr>
        <p:spPr>
          <a:xfrm>
            <a:off x="2378650" y="3825776"/>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47" name="TextBox 46">
            <a:extLst>
              <a:ext uri="{FF2B5EF4-FFF2-40B4-BE49-F238E27FC236}">
                <a16:creationId xmlns:a16="http://schemas.microsoft.com/office/drawing/2014/main" id="{75911EA1-0345-E0AB-8B23-4EAF8C3D049D}"/>
              </a:ext>
            </a:extLst>
          </p:cNvPr>
          <p:cNvSpPr txBox="1"/>
          <p:nvPr/>
        </p:nvSpPr>
        <p:spPr>
          <a:xfrm>
            <a:off x="-1107921" y="197075"/>
            <a:ext cx="8001481" cy="769441"/>
          </a:xfrm>
          <a:prstGeom prst="rect">
            <a:avLst/>
          </a:prstGeom>
          <a:noFill/>
        </p:spPr>
        <p:txBody>
          <a:bodyPr wrap="square">
            <a:spAutoFit/>
          </a:bodyPr>
          <a:lstStyle/>
          <a:p>
            <a:pPr marL="0" indent="0" algn="ctr">
              <a:lnSpc>
                <a:spcPct val="100000"/>
              </a:lnSpc>
              <a:spcBef>
                <a:spcPts val="100"/>
              </a:spcBef>
              <a:buNone/>
            </a:pPr>
            <a:r>
              <a:rPr lang="en-GB" sz="4400" b="1" spc="-20" dirty="0">
                <a:solidFill>
                  <a:srgbClr val="7030A0"/>
                </a:solidFill>
                <a:effectLst/>
                <a:latin typeface="Times New Roman" pitchFamily="18" charset="0"/>
                <a:cs typeface="Times New Roman" pitchFamily="18" charset="0"/>
              </a:rPr>
              <a:t>TYPES </a:t>
            </a:r>
            <a:r>
              <a:rPr lang="en-GB" sz="4400" b="1" spc="-5" dirty="0">
                <a:solidFill>
                  <a:srgbClr val="7030A0"/>
                </a:solidFill>
                <a:effectLst/>
                <a:latin typeface="Times New Roman" pitchFamily="18" charset="0"/>
                <a:cs typeface="Times New Roman" pitchFamily="18" charset="0"/>
              </a:rPr>
              <a:t>OF</a:t>
            </a:r>
            <a:r>
              <a:rPr lang="en-GB" sz="4400" b="1" spc="-70" dirty="0">
                <a:solidFill>
                  <a:srgbClr val="7030A0"/>
                </a:solidFill>
                <a:effectLst/>
                <a:latin typeface="Times New Roman" pitchFamily="18" charset="0"/>
                <a:cs typeface="Times New Roman" pitchFamily="18" charset="0"/>
              </a:rPr>
              <a:t> </a:t>
            </a:r>
            <a:r>
              <a:rPr lang="en-GB" sz="4400" b="1" spc="-15" dirty="0">
                <a:solidFill>
                  <a:srgbClr val="7030A0"/>
                </a:solidFill>
                <a:effectLst/>
                <a:latin typeface="Times New Roman" pitchFamily="18" charset="0"/>
                <a:cs typeface="Times New Roman" pitchFamily="18" charset="0"/>
              </a:rPr>
              <a:t>HYPOXIA</a:t>
            </a:r>
          </a:p>
        </p:txBody>
      </p:sp>
    </p:spTree>
    <p:extLst>
      <p:ext uri="{BB962C8B-B14F-4D97-AF65-F5344CB8AC3E}">
        <p14:creationId xmlns:p14="http://schemas.microsoft.com/office/powerpoint/2010/main" val="1333529241"/>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92626" y="1782126"/>
            <a:ext cx="3298190" cy="4261488"/>
          </a:xfrm>
          <a:prstGeom prst="rect">
            <a:avLst/>
          </a:prstGeom>
        </p:spPr>
        <p:txBody>
          <a:bodyPr vert="horz" wrap="square" lIns="0" tIns="13335" rIns="0" bIns="0" rtlCol="0">
            <a:spAutoFit/>
          </a:bodyPr>
          <a:lstStyle/>
          <a:p>
            <a:pPr marL="12700" marR="5080">
              <a:lnSpc>
                <a:spcPct val="120700"/>
              </a:lnSpc>
              <a:spcBef>
                <a:spcPts val="105"/>
              </a:spcBef>
            </a:pPr>
            <a:r>
              <a:rPr sz="3200" spc="-5" dirty="0">
                <a:solidFill>
                  <a:prstClr val="black"/>
                </a:solidFill>
                <a:latin typeface="Arial"/>
                <a:cs typeface="Arial"/>
              </a:rPr>
              <a:t>Hypoxic hypoxia  </a:t>
            </a:r>
            <a:endParaRPr lang="en-GB" sz="3200" spc="-5" dirty="0">
              <a:solidFill>
                <a:prstClr val="black"/>
              </a:solidFill>
              <a:latin typeface="Arial"/>
              <a:cs typeface="Arial"/>
            </a:endParaRPr>
          </a:p>
          <a:p>
            <a:pPr marL="12700" marR="5080">
              <a:lnSpc>
                <a:spcPct val="120700"/>
              </a:lnSpc>
              <a:spcBef>
                <a:spcPts val="105"/>
              </a:spcBef>
            </a:pPr>
            <a:endParaRPr lang="en-GB" sz="3200" dirty="0">
              <a:solidFill>
                <a:prstClr val="black"/>
              </a:solidFill>
              <a:latin typeface="Arial"/>
              <a:cs typeface="Arial"/>
            </a:endParaRPr>
          </a:p>
          <a:p>
            <a:pPr marL="12700" marR="5080">
              <a:lnSpc>
                <a:spcPct val="120700"/>
              </a:lnSpc>
              <a:spcBef>
                <a:spcPts val="105"/>
              </a:spcBef>
            </a:pPr>
            <a:r>
              <a:rPr sz="3200" dirty="0" err="1">
                <a:solidFill>
                  <a:prstClr val="black"/>
                </a:solidFill>
                <a:latin typeface="Arial"/>
                <a:cs typeface="Arial"/>
              </a:rPr>
              <a:t>Anaemic</a:t>
            </a:r>
            <a:r>
              <a:rPr sz="3200" dirty="0">
                <a:solidFill>
                  <a:prstClr val="black"/>
                </a:solidFill>
                <a:latin typeface="Arial"/>
                <a:cs typeface="Arial"/>
              </a:rPr>
              <a:t> </a:t>
            </a:r>
            <a:r>
              <a:rPr sz="3200" spc="-5" dirty="0">
                <a:solidFill>
                  <a:prstClr val="black"/>
                </a:solidFill>
                <a:latin typeface="Arial"/>
                <a:cs typeface="Arial"/>
              </a:rPr>
              <a:t>hypoxia  </a:t>
            </a:r>
            <a:endParaRPr lang="en-GB" sz="3200" spc="-5" dirty="0">
              <a:solidFill>
                <a:prstClr val="black"/>
              </a:solidFill>
              <a:latin typeface="Arial"/>
              <a:cs typeface="Arial"/>
            </a:endParaRPr>
          </a:p>
          <a:p>
            <a:pPr marL="12700" marR="5080">
              <a:lnSpc>
                <a:spcPct val="120700"/>
              </a:lnSpc>
              <a:spcBef>
                <a:spcPts val="105"/>
              </a:spcBef>
            </a:pPr>
            <a:endParaRPr lang="en-GB" sz="3200" dirty="0">
              <a:solidFill>
                <a:prstClr val="black"/>
              </a:solidFill>
              <a:latin typeface="Arial"/>
              <a:cs typeface="Arial"/>
            </a:endParaRPr>
          </a:p>
          <a:p>
            <a:pPr marL="12700" marR="5080">
              <a:lnSpc>
                <a:spcPct val="120700"/>
              </a:lnSpc>
              <a:spcBef>
                <a:spcPts val="105"/>
              </a:spcBef>
            </a:pPr>
            <a:r>
              <a:rPr sz="3200" dirty="0">
                <a:solidFill>
                  <a:prstClr val="black"/>
                </a:solidFill>
                <a:latin typeface="Arial"/>
                <a:cs typeface="Arial"/>
              </a:rPr>
              <a:t>Stagnant </a:t>
            </a:r>
            <a:r>
              <a:rPr sz="3200" spc="-5" dirty="0">
                <a:solidFill>
                  <a:prstClr val="black"/>
                </a:solidFill>
                <a:latin typeface="Arial"/>
                <a:cs typeface="Arial"/>
              </a:rPr>
              <a:t>hypoxia  </a:t>
            </a:r>
            <a:endParaRPr lang="en-GB" sz="3200" spc="-5" dirty="0">
              <a:solidFill>
                <a:prstClr val="black"/>
              </a:solidFill>
              <a:latin typeface="Arial"/>
              <a:cs typeface="Arial"/>
            </a:endParaRPr>
          </a:p>
          <a:p>
            <a:pPr marL="12700" marR="5080">
              <a:lnSpc>
                <a:spcPct val="120700"/>
              </a:lnSpc>
              <a:spcBef>
                <a:spcPts val="105"/>
              </a:spcBef>
            </a:pPr>
            <a:endParaRPr lang="en-GB" sz="3200" spc="-5" dirty="0">
              <a:solidFill>
                <a:prstClr val="black"/>
              </a:solidFill>
              <a:latin typeface="Arial"/>
              <a:cs typeface="Arial"/>
            </a:endParaRPr>
          </a:p>
          <a:p>
            <a:pPr marL="12700" marR="5080">
              <a:lnSpc>
                <a:spcPct val="120700"/>
              </a:lnSpc>
              <a:spcBef>
                <a:spcPts val="105"/>
              </a:spcBef>
            </a:pPr>
            <a:r>
              <a:rPr sz="3200" spc="-5" dirty="0" err="1">
                <a:solidFill>
                  <a:prstClr val="black"/>
                </a:solidFill>
                <a:latin typeface="Arial"/>
                <a:cs typeface="Arial"/>
              </a:rPr>
              <a:t>Histotoxic</a:t>
            </a:r>
            <a:r>
              <a:rPr sz="3200" spc="-70" dirty="0">
                <a:solidFill>
                  <a:prstClr val="black"/>
                </a:solidFill>
                <a:latin typeface="Arial"/>
                <a:cs typeface="Arial"/>
              </a:rPr>
              <a:t> </a:t>
            </a:r>
            <a:r>
              <a:rPr sz="3200" spc="-5" dirty="0">
                <a:solidFill>
                  <a:prstClr val="black"/>
                </a:solidFill>
                <a:latin typeface="Arial"/>
                <a:cs typeface="Arial"/>
              </a:rPr>
              <a:t>hypoxia</a:t>
            </a:r>
            <a:endParaRPr sz="3200" dirty="0">
              <a:solidFill>
                <a:prstClr val="black"/>
              </a:solidFill>
              <a:latin typeface="Arial"/>
              <a:cs typeface="Arial"/>
            </a:endParaRPr>
          </a:p>
        </p:txBody>
      </p:sp>
      <p:sp>
        <p:nvSpPr>
          <p:cNvPr id="4" name="object 4"/>
          <p:cNvSpPr txBox="1"/>
          <p:nvPr/>
        </p:nvSpPr>
        <p:spPr>
          <a:xfrm>
            <a:off x="5610776" y="1700808"/>
            <a:ext cx="961390" cy="4178067"/>
          </a:xfrm>
          <a:prstGeom prst="rect">
            <a:avLst/>
          </a:prstGeom>
        </p:spPr>
        <p:txBody>
          <a:bodyPr vert="horz" wrap="square" lIns="0" tIns="114300" rIns="0" bIns="0" rtlCol="0">
            <a:spAutoFit/>
          </a:bodyPr>
          <a:lstStyle/>
          <a:p>
            <a:pPr algn="ctr">
              <a:spcBef>
                <a:spcPts val="900"/>
              </a:spcBef>
            </a:pPr>
            <a:r>
              <a:rPr sz="3200" dirty="0">
                <a:solidFill>
                  <a:prstClr val="black"/>
                </a:solidFill>
                <a:latin typeface="Arial"/>
                <a:cs typeface="Arial"/>
              </a:rPr>
              <a:t>+ +</a:t>
            </a:r>
            <a:r>
              <a:rPr sz="3200" spc="-114" dirty="0">
                <a:solidFill>
                  <a:prstClr val="black"/>
                </a:solidFill>
                <a:latin typeface="Arial"/>
                <a:cs typeface="Arial"/>
              </a:rPr>
              <a:t> </a:t>
            </a:r>
            <a:r>
              <a:rPr sz="3200" dirty="0">
                <a:solidFill>
                  <a:prstClr val="black"/>
                </a:solidFill>
                <a:latin typeface="Arial"/>
                <a:cs typeface="Arial"/>
              </a:rPr>
              <a:t>+</a:t>
            </a:r>
          </a:p>
          <a:p>
            <a:pPr marL="86360" algn="ctr">
              <a:spcBef>
                <a:spcPts val="800"/>
              </a:spcBef>
            </a:pPr>
            <a:endParaRPr lang="en-GB" sz="3200" dirty="0">
              <a:solidFill>
                <a:prstClr val="black"/>
              </a:solidFill>
              <a:latin typeface="Arial"/>
              <a:cs typeface="Arial"/>
            </a:endParaRPr>
          </a:p>
          <a:p>
            <a:pPr marL="86360" algn="ctr">
              <a:spcBef>
                <a:spcPts val="800"/>
              </a:spcBef>
            </a:pPr>
            <a:r>
              <a:rPr sz="3200" dirty="0">
                <a:solidFill>
                  <a:prstClr val="black"/>
                </a:solidFill>
                <a:latin typeface="Arial"/>
                <a:cs typeface="Arial"/>
              </a:rPr>
              <a:t>+</a:t>
            </a:r>
          </a:p>
          <a:p>
            <a:pPr marL="86360" algn="ctr">
              <a:spcBef>
                <a:spcPts val="800"/>
              </a:spcBef>
            </a:pPr>
            <a:endParaRPr lang="en-GB" sz="3200" dirty="0">
              <a:solidFill>
                <a:prstClr val="black"/>
              </a:solidFill>
              <a:latin typeface="Arial"/>
              <a:cs typeface="Arial"/>
            </a:endParaRPr>
          </a:p>
          <a:p>
            <a:pPr marL="86360" algn="ctr">
              <a:spcBef>
                <a:spcPts val="800"/>
              </a:spcBef>
            </a:pPr>
            <a:r>
              <a:rPr sz="3200" dirty="0">
                <a:solidFill>
                  <a:prstClr val="black"/>
                </a:solidFill>
                <a:latin typeface="Arial"/>
                <a:cs typeface="Arial"/>
              </a:rPr>
              <a:t>+</a:t>
            </a:r>
          </a:p>
          <a:p>
            <a:pPr marR="7620" algn="ctr">
              <a:spcBef>
                <a:spcPts val="790"/>
              </a:spcBef>
            </a:pPr>
            <a:endParaRPr lang="en-GB" sz="3200" dirty="0">
              <a:solidFill>
                <a:prstClr val="black"/>
              </a:solidFill>
              <a:latin typeface="Arial"/>
              <a:cs typeface="Arial"/>
            </a:endParaRPr>
          </a:p>
          <a:p>
            <a:pPr marR="7620" algn="ctr">
              <a:spcBef>
                <a:spcPts val="790"/>
              </a:spcBef>
            </a:pPr>
            <a:r>
              <a:rPr sz="3200" dirty="0">
                <a:solidFill>
                  <a:prstClr val="black"/>
                </a:solidFill>
                <a:latin typeface="Arial"/>
                <a:cs typeface="Arial"/>
              </a:rPr>
              <a:t>-</a:t>
            </a:r>
          </a:p>
        </p:txBody>
      </p:sp>
      <p:sp>
        <p:nvSpPr>
          <p:cNvPr id="7" name="Rectangle 2">
            <a:extLst>
              <a:ext uri="{FF2B5EF4-FFF2-40B4-BE49-F238E27FC236}">
                <a16:creationId xmlns:a16="http://schemas.microsoft.com/office/drawing/2014/main" id="{24E4BDCA-4535-684C-D19C-554434C942D5}"/>
              </a:ext>
            </a:extLst>
          </p:cNvPr>
          <p:cNvSpPr>
            <a:spLocks noGrp="1" noChangeArrowheads="1"/>
          </p:cNvSpPr>
          <p:nvPr>
            <p:ph type="title"/>
          </p:nvPr>
        </p:nvSpPr>
        <p:spPr>
          <a:xfrm>
            <a:off x="-180528" y="188640"/>
            <a:ext cx="9001000" cy="1008112"/>
          </a:xfrm>
        </p:spPr>
        <p:txBody>
          <a:bodyPr>
            <a:noAutofit/>
          </a:bodyPr>
          <a:lstStyle/>
          <a:p>
            <a:pPr marL="0" indent="0" algn="ctr" eaLnBrk="1" hangingPunct="1">
              <a:buNone/>
            </a:pPr>
            <a:r>
              <a:rPr lang="en-US" altLang="en-US" sz="4400" b="1" dirty="0">
                <a:solidFill>
                  <a:srgbClr val="7030A0"/>
                </a:solidFill>
                <a:effectLst/>
                <a:latin typeface="Times New Roman" pitchFamily="18" charset="0"/>
                <a:cs typeface="Times New Roman" pitchFamily="18" charset="0"/>
              </a:rPr>
              <a:t>Benefits of O2 therapy in Hypoxia</a:t>
            </a:r>
          </a:p>
        </p:txBody>
      </p:sp>
    </p:spTree>
    <p:extLst>
      <p:ext uri="{BB962C8B-B14F-4D97-AF65-F5344CB8AC3E}">
        <p14:creationId xmlns:p14="http://schemas.microsoft.com/office/powerpoint/2010/main" val="1773320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1520" y="404664"/>
            <a:ext cx="8712968" cy="5878532"/>
          </a:xfrm>
          <a:prstGeom prst="rect">
            <a:avLst/>
          </a:prstGeom>
        </p:spPr>
        <p:txBody>
          <a:bodyPr wrap="square">
            <a:spAutoFit/>
          </a:bodyPr>
          <a:lstStyle/>
          <a:p>
            <a:r>
              <a:rPr lang="en-GB" sz="4400" dirty="0">
                <a:solidFill>
                  <a:srgbClr val="7030A0"/>
                </a:solidFill>
                <a:latin typeface="Times New Roman" pitchFamily="18" charset="0"/>
                <a:cs typeface="Times New Roman" pitchFamily="18" charset="0"/>
              </a:rPr>
              <a:t>Factors that determine which system to use:</a:t>
            </a:r>
          </a:p>
          <a:p>
            <a:endParaRPr lang="en-GB" sz="2400" dirty="0"/>
          </a:p>
          <a:p>
            <a:pPr marL="342900" indent="-342900">
              <a:buFont typeface="Arial" pitchFamily="34" charset="0"/>
              <a:buChar char="•"/>
            </a:pPr>
            <a:r>
              <a:rPr lang="en-GB" sz="2400" dirty="0">
                <a:latin typeface="Times New Roman" pitchFamily="18" charset="0"/>
                <a:cs typeface="Times New Roman" pitchFamily="18" charset="0"/>
              </a:rPr>
              <a:t>Patient comfort / acceptance</a:t>
            </a:r>
          </a:p>
          <a:p>
            <a:pPr marL="342900" indent="-342900">
              <a:buFont typeface="Arial" pitchFamily="34" charset="0"/>
              <a:buChar char="•"/>
            </a:pPr>
            <a:endParaRPr lang="en-GB" sz="2400" dirty="0">
              <a:latin typeface="Times New Roman" pitchFamily="18" charset="0"/>
              <a:cs typeface="Times New Roman" pitchFamily="18" charset="0"/>
            </a:endParaRPr>
          </a:p>
          <a:p>
            <a:pPr marL="342900" indent="-342900">
              <a:buFont typeface="Arial" pitchFamily="34" charset="0"/>
              <a:buChar char="•"/>
            </a:pPr>
            <a:r>
              <a:rPr lang="en-GB" sz="2400" dirty="0">
                <a:latin typeface="Times New Roman" pitchFamily="18" charset="0"/>
                <a:cs typeface="Times New Roman" pitchFamily="18" charset="0"/>
              </a:rPr>
              <a:t>The level of FiO2 that is needed</a:t>
            </a:r>
          </a:p>
          <a:p>
            <a:pPr marL="342900" indent="-342900">
              <a:buFont typeface="Arial" pitchFamily="34" charset="0"/>
              <a:buChar char="•"/>
            </a:pPr>
            <a:endParaRPr lang="en-GB" sz="2400" dirty="0">
              <a:latin typeface="Times New Roman" pitchFamily="18" charset="0"/>
              <a:cs typeface="Times New Roman" pitchFamily="18" charset="0"/>
            </a:endParaRPr>
          </a:p>
          <a:p>
            <a:pPr marL="342900" indent="-342900">
              <a:buFont typeface="Arial" pitchFamily="34" charset="0"/>
              <a:buChar char="•"/>
            </a:pPr>
            <a:r>
              <a:rPr lang="en-GB" sz="2400" dirty="0">
                <a:latin typeface="Times New Roman" pitchFamily="18" charset="0"/>
                <a:cs typeface="Times New Roman" pitchFamily="18" charset="0"/>
              </a:rPr>
              <a:t>The requirement that the FiO2 be controlled  within a certain range</a:t>
            </a:r>
          </a:p>
          <a:p>
            <a:pPr marL="342900" indent="-342900">
              <a:buFont typeface="Arial" pitchFamily="34" charset="0"/>
              <a:buChar char="•"/>
            </a:pPr>
            <a:endParaRPr lang="en-GB" sz="2400" dirty="0">
              <a:latin typeface="Times New Roman" pitchFamily="18" charset="0"/>
              <a:cs typeface="Times New Roman" pitchFamily="18" charset="0"/>
            </a:endParaRPr>
          </a:p>
          <a:p>
            <a:pPr marL="342900" indent="-342900">
              <a:buFont typeface="Arial" pitchFamily="34" charset="0"/>
              <a:buChar char="•"/>
            </a:pPr>
            <a:r>
              <a:rPr lang="en-GB" sz="2400" dirty="0">
                <a:latin typeface="Times New Roman" pitchFamily="18" charset="0"/>
                <a:cs typeface="Times New Roman" pitchFamily="18" charset="0"/>
              </a:rPr>
              <a:t>The level of humidification and /or  nebulization</a:t>
            </a:r>
          </a:p>
          <a:p>
            <a:pPr marL="342900" indent="-342900">
              <a:buFont typeface="Arial" pitchFamily="34" charset="0"/>
              <a:buChar char="•"/>
            </a:pPr>
            <a:endParaRPr lang="en-GB" sz="2400" dirty="0">
              <a:latin typeface="Times New Roman" pitchFamily="18" charset="0"/>
              <a:cs typeface="Times New Roman" pitchFamily="18" charset="0"/>
            </a:endParaRPr>
          </a:p>
          <a:p>
            <a:pPr marL="342900" indent="-342900">
              <a:buFont typeface="Arial" pitchFamily="34" charset="0"/>
              <a:buChar char="•"/>
            </a:pPr>
            <a:r>
              <a:rPr lang="en-GB" sz="2400" dirty="0">
                <a:latin typeface="Times New Roman" pitchFamily="18" charset="0"/>
                <a:cs typeface="Times New Roman" pitchFamily="18" charset="0"/>
              </a:rPr>
              <a:t>Minimal resistance to breathing</a:t>
            </a:r>
          </a:p>
          <a:p>
            <a:pPr marL="342900" indent="-342900">
              <a:buFont typeface="Arial" pitchFamily="34" charset="0"/>
              <a:buChar char="•"/>
            </a:pPr>
            <a:endParaRPr lang="en-GB" sz="2400" dirty="0">
              <a:latin typeface="Times New Roman" pitchFamily="18" charset="0"/>
              <a:cs typeface="Times New Roman" pitchFamily="18" charset="0"/>
            </a:endParaRPr>
          </a:p>
          <a:p>
            <a:pPr marL="342900" indent="-342900">
              <a:buFont typeface="Arial" pitchFamily="34" charset="0"/>
              <a:buChar char="•"/>
            </a:pPr>
            <a:r>
              <a:rPr lang="en-GB" sz="2400" dirty="0">
                <a:latin typeface="Times New Roman" pitchFamily="18" charset="0"/>
                <a:cs typeface="Times New Roman" pitchFamily="18" charset="0"/>
              </a:rPr>
              <a:t>Efficient &amp; economical use of oxygen</a:t>
            </a:r>
          </a:p>
        </p:txBody>
      </p:sp>
    </p:spTree>
    <p:extLst>
      <p:ext uri="{BB962C8B-B14F-4D97-AF65-F5344CB8AC3E}">
        <p14:creationId xmlns:p14="http://schemas.microsoft.com/office/powerpoint/2010/main" val="1065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CD7BB13-A415-40AD-9441-B0915A5A4375}"/>
              </a:ext>
            </a:extLst>
          </p:cNvPr>
          <p:cNvSpPr>
            <a:spLocks noGrp="1" noChangeArrowheads="1"/>
          </p:cNvSpPr>
          <p:nvPr>
            <p:ph type="title"/>
          </p:nvPr>
        </p:nvSpPr>
        <p:spPr>
          <a:xfrm>
            <a:off x="-180528" y="188640"/>
            <a:ext cx="8784976" cy="1008112"/>
          </a:xfrm>
        </p:spPr>
        <p:txBody>
          <a:bodyPr>
            <a:noAutofit/>
          </a:bodyPr>
          <a:lstStyle/>
          <a:p>
            <a:pPr marL="0" indent="0" algn="ctr" eaLnBrk="1" hangingPunct="1">
              <a:buNone/>
            </a:pPr>
            <a:r>
              <a:rPr lang="en-US" altLang="en-US" sz="4400" b="1" dirty="0">
                <a:solidFill>
                  <a:srgbClr val="7030A0"/>
                </a:solidFill>
                <a:effectLst/>
                <a:latin typeface="Times New Roman" pitchFamily="18" charset="0"/>
                <a:cs typeface="Times New Roman" pitchFamily="18" charset="0"/>
              </a:rPr>
              <a:t>Classification of Oxygen Delivery Systems</a:t>
            </a:r>
          </a:p>
        </p:txBody>
      </p:sp>
      <p:sp>
        <p:nvSpPr>
          <p:cNvPr id="31747" name="Rectangle 3">
            <a:extLst>
              <a:ext uri="{FF2B5EF4-FFF2-40B4-BE49-F238E27FC236}">
                <a16:creationId xmlns:a16="http://schemas.microsoft.com/office/drawing/2014/main" id="{DC655050-6AF0-405B-A9BC-1DA63893964C}"/>
              </a:ext>
            </a:extLst>
          </p:cNvPr>
          <p:cNvSpPr>
            <a:spLocks noGrp="1" noChangeArrowheads="1"/>
          </p:cNvSpPr>
          <p:nvPr>
            <p:ph sz="quarter" idx="4294967295"/>
          </p:nvPr>
        </p:nvSpPr>
        <p:spPr>
          <a:xfrm>
            <a:off x="1111250" y="2133600"/>
            <a:ext cx="8032750" cy="2584450"/>
          </a:xfrm>
        </p:spPr>
        <p:txBody>
          <a:bodyPr>
            <a:normAutofit fontScale="92500" lnSpcReduction="20000"/>
          </a:bodyPr>
          <a:lstStyle/>
          <a:p>
            <a:pPr marL="45720" indent="0">
              <a:buNone/>
            </a:pPr>
            <a:r>
              <a:rPr lang="en-US" altLang="en-US" sz="2400" b="1" dirty="0">
                <a:solidFill>
                  <a:srgbClr val="00B050"/>
                </a:solidFill>
                <a:latin typeface="Times New Roman" pitchFamily="18" charset="0"/>
                <a:cs typeface="Times New Roman" pitchFamily="18" charset="0"/>
              </a:rPr>
              <a:t>Low flow systems </a:t>
            </a:r>
          </a:p>
          <a:p>
            <a:pPr marL="365760" lvl="1" indent="0">
              <a:buNone/>
            </a:pPr>
            <a:r>
              <a:rPr lang="en-US" altLang="en-US" sz="2400" dirty="0">
                <a:latin typeface="Times New Roman" pitchFamily="18" charset="0"/>
                <a:cs typeface="Times New Roman" pitchFamily="18" charset="0"/>
              </a:rPr>
              <a:t>Which contribute partially to  the inspired gas</a:t>
            </a:r>
          </a:p>
          <a:p>
            <a:pPr marL="365760" lvl="1" indent="0">
              <a:buNone/>
            </a:pPr>
            <a:endParaRPr lang="en-US" altLang="en-US" sz="2400" dirty="0">
              <a:latin typeface="Times New Roman" pitchFamily="18" charset="0"/>
              <a:cs typeface="Times New Roman" pitchFamily="18" charset="0"/>
            </a:endParaRPr>
          </a:p>
          <a:p>
            <a:pPr marL="365760" lvl="1" indent="0">
              <a:buNone/>
            </a:pPr>
            <a:endParaRPr lang="en-US" altLang="en-US" sz="2400" b="1" dirty="0">
              <a:latin typeface="Times New Roman" pitchFamily="18" charset="0"/>
              <a:cs typeface="Times New Roman" pitchFamily="18" charset="0"/>
            </a:endParaRPr>
          </a:p>
          <a:p>
            <a:pPr marL="45720" indent="0">
              <a:buNone/>
            </a:pPr>
            <a:r>
              <a:rPr lang="en-US" altLang="en-US" sz="2400" b="1" dirty="0">
                <a:solidFill>
                  <a:srgbClr val="00B050"/>
                </a:solidFill>
                <a:latin typeface="Times New Roman" pitchFamily="18" charset="0"/>
                <a:cs typeface="Times New Roman" pitchFamily="18" charset="0"/>
              </a:rPr>
              <a:t>High flow systems</a:t>
            </a:r>
          </a:p>
          <a:p>
            <a:pPr marL="365760" lvl="1" indent="0">
              <a:buNone/>
            </a:pPr>
            <a:r>
              <a:rPr lang="en-US" altLang="en-US" sz="2400" dirty="0">
                <a:latin typeface="Times New Roman" pitchFamily="18" charset="0"/>
                <a:cs typeface="Times New Roman" pitchFamily="18" charset="0"/>
              </a:rPr>
              <a:t>Which deliver specific and constant percent of oxygen independent of client’s breathing</a:t>
            </a:r>
          </a:p>
        </p:txBody>
      </p:sp>
    </p:spTree>
    <p:extLst>
      <p:ext uri="{BB962C8B-B14F-4D97-AF65-F5344CB8AC3E}">
        <p14:creationId xmlns:p14="http://schemas.microsoft.com/office/powerpoint/2010/main" val="18948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477" y="836712"/>
            <a:ext cx="8296885" cy="689932"/>
          </a:xfrm>
          <a:prstGeom prst="rect">
            <a:avLst/>
          </a:prstGeom>
        </p:spPr>
        <p:txBody>
          <a:bodyPr vert="horz" wrap="square" lIns="0" tIns="12700" rIns="0" bIns="0" rtlCol="0">
            <a:spAutoFit/>
          </a:bodyPr>
          <a:lstStyle/>
          <a:p>
            <a:pPr marL="0" indent="0" algn="ctr">
              <a:lnSpc>
                <a:spcPct val="100000"/>
              </a:lnSpc>
              <a:spcBef>
                <a:spcPts val="100"/>
              </a:spcBef>
              <a:buNone/>
            </a:pPr>
            <a:r>
              <a:rPr sz="4400" spc="-15" dirty="0">
                <a:solidFill>
                  <a:srgbClr val="7030A0"/>
                </a:solidFill>
                <a:effectLst/>
                <a:latin typeface="Times New Roman" pitchFamily="18" charset="0"/>
                <a:cs typeface="Times New Roman" pitchFamily="18" charset="0"/>
              </a:rPr>
              <a:t>Oxygen </a:t>
            </a:r>
            <a:r>
              <a:rPr sz="4400" spc="-10" dirty="0">
                <a:solidFill>
                  <a:srgbClr val="7030A0"/>
                </a:solidFill>
                <a:effectLst/>
                <a:latin typeface="Times New Roman" pitchFamily="18" charset="0"/>
                <a:cs typeface="Times New Roman" pitchFamily="18" charset="0"/>
              </a:rPr>
              <a:t>Devices</a:t>
            </a:r>
            <a:r>
              <a:rPr sz="4400" spc="-50" dirty="0">
                <a:solidFill>
                  <a:srgbClr val="7030A0"/>
                </a:solidFill>
                <a:effectLst/>
                <a:latin typeface="Times New Roman" pitchFamily="18" charset="0"/>
                <a:cs typeface="Times New Roman" pitchFamily="18" charset="0"/>
              </a:rPr>
              <a:t> </a:t>
            </a:r>
            <a:r>
              <a:rPr sz="4400" spc="-5" dirty="0">
                <a:solidFill>
                  <a:srgbClr val="7030A0"/>
                </a:solidFill>
                <a:effectLst/>
                <a:latin typeface="Times New Roman" pitchFamily="18" charset="0"/>
                <a:cs typeface="Times New Roman" pitchFamily="18" charset="0"/>
              </a:rPr>
              <a:t>Classification</a:t>
            </a:r>
          </a:p>
        </p:txBody>
      </p:sp>
      <p:sp>
        <p:nvSpPr>
          <p:cNvPr id="14" name="AutoShape 4" descr="Difference Between Low Flow and High Flow Oxygen | Difference Between">
            <a:extLst>
              <a:ext uri="{FF2B5EF4-FFF2-40B4-BE49-F238E27FC236}">
                <a16:creationId xmlns:a16="http://schemas.microsoft.com/office/drawing/2014/main" id="{413E2AEC-490C-6CC2-E9C4-5744E9A67A0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Difference Between Low Flow and High Flow Oxygen | Difference Between">
            <a:extLst>
              <a:ext uri="{FF2B5EF4-FFF2-40B4-BE49-F238E27FC236}">
                <a16:creationId xmlns:a16="http://schemas.microsoft.com/office/drawing/2014/main" id="{1879F88A-1CD3-A628-6166-C544FDD63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00808"/>
            <a:ext cx="6480720"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00886"/>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188913"/>
            <a:ext cx="7200900" cy="695325"/>
          </a:xfrm>
          <a:prstGeom prst="rect">
            <a:avLst/>
          </a:prstGeom>
        </p:spPr>
        <p:txBody>
          <a:bodyPr vert="horz" wrap="square" lIns="0" tIns="12700" rIns="0" bIns="0" rtlCol="0">
            <a:spAutoFit/>
          </a:bodyPr>
          <a:lstStyle/>
          <a:p>
            <a:pPr marL="0" indent="0" algn="ctr">
              <a:lnSpc>
                <a:spcPct val="100000"/>
              </a:lnSpc>
              <a:spcBef>
                <a:spcPts val="100"/>
              </a:spcBef>
              <a:buNone/>
            </a:pPr>
            <a:r>
              <a:rPr lang="en-US" sz="4400" b="1" spc="-15" dirty="0">
                <a:solidFill>
                  <a:srgbClr val="7030A0"/>
                </a:solidFill>
                <a:latin typeface="Times New Roman" pitchFamily="18" charset="0"/>
                <a:cs typeface="Times New Roman" pitchFamily="18" charset="0"/>
              </a:rPr>
              <a:t>Oxygen </a:t>
            </a:r>
            <a:r>
              <a:rPr lang="en-US" sz="4400" b="1" spc="-5" dirty="0">
                <a:solidFill>
                  <a:srgbClr val="7030A0"/>
                </a:solidFill>
                <a:latin typeface="Times New Roman" pitchFamily="18" charset="0"/>
                <a:cs typeface="Times New Roman" pitchFamily="18" charset="0"/>
              </a:rPr>
              <a:t>therapy</a:t>
            </a:r>
            <a:r>
              <a:rPr lang="en-US" sz="4400" b="1" spc="-75" dirty="0">
                <a:solidFill>
                  <a:srgbClr val="7030A0"/>
                </a:solidFill>
                <a:latin typeface="Times New Roman" pitchFamily="18" charset="0"/>
                <a:cs typeface="Times New Roman" pitchFamily="18" charset="0"/>
              </a:rPr>
              <a:t> </a:t>
            </a:r>
            <a:r>
              <a:rPr lang="en-US" sz="4400" b="1" spc="-5" dirty="0">
                <a:solidFill>
                  <a:srgbClr val="7030A0"/>
                </a:solidFill>
                <a:latin typeface="Times New Roman" pitchFamily="18" charset="0"/>
                <a:cs typeface="Times New Roman" pitchFamily="18" charset="0"/>
              </a:rPr>
              <a:t>devices</a:t>
            </a:r>
            <a:endParaRPr lang="en-US" sz="4400" dirty="0">
              <a:solidFill>
                <a:srgbClr val="7030A0"/>
              </a:solidFill>
              <a:latin typeface="Times New Roman" pitchFamily="18" charset="0"/>
              <a:cs typeface="Times New Roman" pitchFamily="18" charset="0"/>
            </a:endParaRPr>
          </a:p>
        </p:txBody>
      </p:sp>
      <p:sp>
        <p:nvSpPr>
          <p:cNvPr id="3" name="object 3"/>
          <p:cNvSpPr txBox="1"/>
          <p:nvPr/>
        </p:nvSpPr>
        <p:spPr>
          <a:xfrm>
            <a:off x="611560" y="1196752"/>
            <a:ext cx="8064896" cy="5329664"/>
          </a:xfrm>
          <a:prstGeom prst="rect">
            <a:avLst/>
          </a:prstGeom>
        </p:spPr>
        <p:txBody>
          <a:bodyPr vert="horz" wrap="square" lIns="0" tIns="101600" rIns="0" bIns="0" rtlCol="0">
            <a:spAutoFit/>
          </a:bodyPr>
          <a:lstStyle/>
          <a:p>
            <a:pPr marL="12700">
              <a:spcBef>
                <a:spcPts val="800"/>
              </a:spcBef>
            </a:pPr>
            <a:r>
              <a:rPr lang="en-US" sz="2400" b="1" dirty="0">
                <a:solidFill>
                  <a:prstClr val="black"/>
                </a:solidFill>
                <a:latin typeface="Times New Roman"/>
                <a:cs typeface="Times New Roman"/>
              </a:rPr>
              <a:t>Variable </a:t>
            </a:r>
            <a:r>
              <a:rPr lang="en-US" sz="2400" b="1" spc="-5" dirty="0">
                <a:solidFill>
                  <a:prstClr val="black"/>
                </a:solidFill>
                <a:latin typeface="Times New Roman"/>
                <a:cs typeface="Times New Roman"/>
              </a:rPr>
              <a:t>performance</a:t>
            </a:r>
            <a:r>
              <a:rPr lang="en-US" sz="2400" b="1" spc="-45" dirty="0">
                <a:solidFill>
                  <a:prstClr val="black"/>
                </a:solidFill>
                <a:latin typeface="Times New Roman"/>
                <a:cs typeface="Times New Roman"/>
              </a:rPr>
              <a:t> </a:t>
            </a:r>
            <a:r>
              <a:rPr lang="en-US" sz="2400" b="1" spc="-5" dirty="0">
                <a:solidFill>
                  <a:prstClr val="black"/>
                </a:solidFill>
                <a:latin typeface="Times New Roman"/>
                <a:cs typeface="Times New Roman"/>
              </a:rPr>
              <a:t>devices:</a:t>
            </a:r>
          </a:p>
          <a:p>
            <a:pPr marL="12700" algn="ctr">
              <a:spcBef>
                <a:spcPts val="800"/>
              </a:spcBef>
            </a:pPr>
            <a:r>
              <a:rPr lang="en-US" sz="2400" dirty="0">
                <a:solidFill>
                  <a:prstClr val="black"/>
                </a:solidFill>
                <a:latin typeface="Times New Roman" pitchFamily="18" charset="0"/>
                <a:cs typeface="Times New Roman" pitchFamily="18" charset="0"/>
              </a:rPr>
              <a:t>FiO2 depends on: O2 flow, Patient factors and Device  factors</a:t>
            </a:r>
          </a:p>
          <a:p>
            <a:pPr marL="1155700" indent="-228600">
              <a:spcBef>
                <a:spcPts val="600"/>
              </a:spcBef>
              <a:buFontTx/>
              <a:buChar char="•"/>
              <a:tabLst>
                <a:tab pos="1155700" algn="l"/>
              </a:tabLst>
            </a:pPr>
            <a:r>
              <a:rPr lang="en-US" sz="2400" spc="-5" dirty="0">
                <a:solidFill>
                  <a:prstClr val="black"/>
                </a:solidFill>
                <a:latin typeface="Times New Roman" pitchFamily="18" charset="0"/>
                <a:cs typeface="Times New Roman" pitchFamily="18" charset="0"/>
              </a:rPr>
              <a:t>No capacity </a:t>
            </a:r>
            <a:r>
              <a:rPr lang="en-US" sz="2400" dirty="0">
                <a:solidFill>
                  <a:prstClr val="black"/>
                </a:solidFill>
                <a:latin typeface="Times New Roman" pitchFamily="18" charset="0"/>
                <a:cs typeface="Times New Roman" pitchFamily="18" charset="0"/>
              </a:rPr>
              <a:t>– </a:t>
            </a:r>
            <a:r>
              <a:rPr lang="en-US" sz="2400" spc="-5" dirty="0">
                <a:solidFill>
                  <a:prstClr val="black"/>
                </a:solidFill>
                <a:latin typeface="Times New Roman" pitchFamily="18" charset="0"/>
                <a:cs typeface="Times New Roman" pitchFamily="18" charset="0"/>
              </a:rPr>
              <a:t>nasal catheters,</a:t>
            </a:r>
            <a:r>
              <a:rPr lang="en-US" sz="2400" spc="-10" dirty="0">
                <a:solidFill>
                  <a:prstClr val="black"/>
                </a:solidFill>
                <a:latin typeface="Times New Roman" pitchFamily="18" charset="0"/>
                <a:cs typeface="Times New Roman" pitchFamily="18" charset="0"/>
              </a:rPr>
              <a:t> </a:t>
            </a:r>
            <a:r>
              <a:rPr lang="en-US" sz="2400" spc="-5" dirty="0" err="1">
                <a:solidFill>
                  <a:prstClr val="black"/>
                </a:solidFill>
                <a:latin typeface="Times New Roman" pitchFamily="18" charset="0"/>
                <a:cs typeface="Times New Roman" pitchFamily="18" charset="0"/>
              </a:rPr>
              <a:t>cannulae</a:t>
            </a:r>
            <a:endParaRPr lang="en-US" sz="2400" dirty="0">
              <a:solidFill>
                <a:prstClr val="black"/>
              </a:solidFill>
              <a:latin typeface="Times New Roman" pitchFamily="18" charset="0"/>
              <a:cs typeface="Times New Roman" pitchFamily="18" charset="0"/>
            </a:endParaRPr>
          </a:p>
          <a:p>
            <a:pPr marL="1155700" indent="-228600">
              <a:spcBef>
                <a:spcPts val="600"/>
              </a:spcBef>
              <a:buFontTx/>
              <a:buChar char="•"/>
              <a:tabLst>
                <a:tab pos="1155700" algn="l"/>
              </a:tabLst>
            </a:pPr>
            <a:r>
              <a:rPr lang="en-US" sz="2400" dirty="0">
                <a:solidFill>
                  <a:prstClr val="black"/>
                </a:solidFill>
                <a:latin typeface="Times New Roman" pitchFamily="18" charset="0"/>
                <a:cs typeface="Times New Roman" pitchFamily="18" charset="0"/>
              </a:rPr>
              <a:t>Small </a:t>
            </a:r>
            <a:r>
              <a:rPr lang="en-US" sz="2400" spc="-5" dirty="0">
                <a:solidFill>
                  <a:prstClr val="black"/>
                </a:solidFill>
                <a:latin typeface="Times New Roman" pitchFamily="18" charset="0"/>
                <a:cs typeface="Times New Roman" pitchFamily="18" charset="0"/>
              </a:rPr>
              <a:t>capacity </a:t>
            </a:r>
            <a:r>
              <a:rPr lang="en-US" sz="2400" dirty="0">
                <a:solidFill>
                  <a:prstClr val="black"/>
                </a:solidFill>
                <a:latin typeface="Times New Roman" pitchFamily="18" charset="0"/>
                <a:cs typeface="Times New Roman" pitchFamily="18" charset="0"/>
              </a:rPr>
              <a:t>–</a:t>
            </a:r>
            <a:r>
              <a:rPr lang="en-US" sz="2400" spc="-15" dirty="0">
                <a:solidFill>
                  <a:prstClr val="black"/>
                </a:solidFill>
                <a:latin typeface="Times New Roman" pitchFamily="18" charset="0"/>
                <a:cs typeface="Times New Roman" pitchFamily="18" charset="0"/>
              </a:rPr>
              <a:t> </a:t>
            </a:r>
            <a:r>
              <a:rPr lang="en-US" sz="2400" dirty="0">
                <a:solidFill>
                  <a:prstClr val="black"/>
                </a:solidFill>
                <a:latin typeface="Times New Roman" pitchFamily="18" charset="0"/>
                <a:cs typeface="Times New Roman" pitchFamily="18" charset="0"/>
              </a:rPr>
              <a:t>masks</a:t>
            </a:r>
          </a:p>
          <a:p>
            <a:pPr marL="1155700" indent="-228600">
              <a:spcBef>
                <a:spcPts val="590"/>
              </a:spcBef>
              <a:buFontTx/>
              <a:buChar char="•"/>
              <a:tabLst>
                <a:tab pos="1155700" algn="l"/>
              </a:tabLst>
            </a:pPr>
            <a:r>
              <a:rPr lang="en-US" sz="2400" spc="-5" dirty="0">
                <a:solidFill>
                  <a:prstClr val="black"/>
                </a:solidFill>
                <a:latin typeface="Times New Roman" pitchFamily="18" charset="0"/>
                <a:cs typeface="Times New Roman" pitchFamily="18" charset="0"/>
              </a:rPr>
              <a:t>Large capacity </a:t>
            </a:r>
            <a:r>
              <a:rPr lang="en-US" sz="2400" dirty="0">
                <a:solidFill>
                  <a:prstClr val="black"/>
                </a:solidFill>
                <a:latin typeface="Times New Roman" pitchFamily="18" charset="0"/>
                <a:cs typeface="Times New Roman" pitchFamily="18" charset="0"/>
              </a:rPr>
              <a:t>– </a:t>
            </a:r>
            <a:r>
              <a:rPr lang="en-US" sz="2400" spc="5" dirty="0">
                <a:solidFill>
                  <a:prstClr val="black"/>
                </a:solidFill>
                <a:latin typeface="Times New Roman" pitchFamily="18" charset="0"/>
                <a:cs typeface="Times New Roman" pitchFamily="18" charset="0"/>
              </a:rPr>
              <a:t>mask </a:t>
            </a:r>
            <a:r>
              <a:rPr lang="en-US" sz="2400" spc="-5" dirty="0">
                <a:solidFill>
                  <a:prstClr val="black"/>
                </a:solidFill>
                <a:latin typeface="Times New Roman" pitchFamily="18" charset="0"/>
                <a:cs typeface="Times New Roman" pitchFamily="18" charset="0"/>
              </a:rPr>
              <a:t>with</a:t>
            </a:r>
            <a:r>
              <a:rPr lang="en-US" sz="2400" spc="-20" dirty="0">
                <a:solidFill>
                  <a:prstClr val="black"/>
                </a:solidFill>
                <a:latin typeface="Times New Roman" pitchFamily="18" charset="0"/>
                <a:cs typeface="Times New Roman" pitchFamily="18" charset="0"/>
              </a:rPr>
              <a:t> </a:t>
            </a:r>
            <a:r>
              <a:rPr lang="en-US" sz="2400" spc="-10" dirty="0">
                <a:solidFill>
                  <a:prstClr val="black"/>
                </a:solidFill>
                <a:latin typeface="Times New Roman" pitchFamily="18" charset="0"/>
                <a:cs typeface="Times New Roman" pitchFamily="18" charset="0"/>
              </a:rPr>
              <a:t>bag</a:t>
            </a:r>
          </a:p>
          <a:p>
            <a:pPr marL="1155700" indent="-228600">
              <a:spcBef>
                <a:spcPts val="590"/>
              </a:spcBef>
              <a:buFontTx/>
              <a:buChar char="•"/>
              <a:tabLst>
                <a:tab pos="1155700" algn="l"/>
              </a:tabLst>
            </a:pPr>
            <a:endParaRPr lang="en-US" sz="2400" dirty="0">
              <a:solidFill>
                <a:prstClr val="black"/>
              </a:solidFill>
              <a:latin typeface="Times New Roman" pitchFamily="18" charset="0"/>
              <a:cs typeface="Times New Roman" pitchFamily="18" charset="0"/>
            </a:endParaRPr>
          </a:p>
          <a:p>
            <a:pPr marL="12700">
              <a:spcBef>
                <a:spcPts val="700"/>
              </a:spcBef>
            </a:pPr>
            <a:r>
              <a:rPr lang="en-US" sz="2400" b="1" spc="-5" dirty="0">
                <a:solidFill>
                  <a:prstClr val="black"/>
                </a:solidFill>
                <a:latin typeface="Times New Roman" pitchFamily="18" charset="0"/>
                <a:cs typeface="Times New Roman" pitchFamily="18" charset="0"/>
              </a:rPr>
              <a:t>Fixed performance</a:t>
            </a:r>
            <a:r>
              <a:rPr lang="en-US" sz="2400" b="1" spc="-25" dirty="0">
                <a:solidFill>
                  <a:prstClr val="black"/>
                </a:solidFill>
                <a:latin typeface="Times New Roman" pitchFamily="18" charset="0"/>
                <a:cs typeface="Times New Roman" pitchFamily="18" charset="0"/>
              </a:rPr>
              <a:t> </a:t>
            </a:r>
            <a:r>
              <a:rPr lang="en-US" sz="2400" b="1" spc="-5" dirty="0">
                <a:solidFill>
                  <a:prstClr val="black"/>
                </a:solidFill>
                <a:latin typeface="Times New Roman" pitchFamily="18" charset="0"/>
                <a:cs typeface="Times New Roman" pitchFamily="18" charset="0"/>
              </a:rPr>
              <a:t>devices</a:t>
            </a:r>
            <a:endParaRPr lang="en-US" sz="2400" dirty="0">
              <a:solidFill>
                <a:prstClr val="black"/>
              </a:solidFill>
              <a:latin typeface="Times New Roman" pitchFamily="18" charset="0"/>
              <a:cs typeface="Times New Roman" pitchFamily="18" charset="0"/>
            </a:endParaRPr>
          </a:p>
          <a:p>
            <a:pPr marL="1155700" marR="5080" indent="-228600">
              <a:spcBef>
                <a:spcPts val="600"/>
              </a:spcBef>
              <a:buFontTx/>
              <a:buChar char="•"/>
              <a:tabLst>
                <a:tab pos="1155700" algn="l"/>
              </a:tabLst>
            </a:pPr>
            <a:r>
              <a:rPr lang="en-US" sz="2400" spc="-5" dirty="0">
                <a:solidFill>
                  <a:prstClr val="black"/>
                </a:solidFill>
                <a:latin typeface="Times New Roman" pitchFamily="18" charset="0"/>
                <a:cs typeface="Times New Roman" pitchFamily="18" charset="0"/>
              </a:rPr>
              <a:t>HAFOE </a:t>
            </a:r>
            <a:r>
              <a:rPr lang="en-US" sz="2400" dirty="0">
                <a:solidFill>
                  <a:prstClr val="black"/>
                </a:solidFill>
                <a:latin typeface="Times New Roman" pitchFamily="18" charset="0"/>
                <a:cs typeface="Times New Roman" pitchFamily="18" charset="0"/>
              </a:rPr>
              <a:t>systems </a:t>
            </a:r>
            <a:r>
              <a:rPr lang="en-US" sz="2400" spc="-5" dirty="0">
                <a:solidFill>
                  <a:prstClr val="black"/>
                </a:solidFill>
                <a:latin typeface="Times New Roman" pitchFamily="18" charset="0"/>
                <a:cs typeface="Times New Roman" pitchFamily="18" charset="0"/>
              </a:rPr>
              <a:t>(High air flow </a:t>
            </a:r>
            <a:r>
              <a:rPr lang="en-US" sz="2400" spc="-10" dirty="0">
                <a:solidFill>
                  <a:prstClr val="black"/>
                </a:solidFill>
                <a:latin typeface="Times New Roman" pitchFamily="18" charset="0"/>
                <a:cs typeface="Times New Roman" pitchFamily="18" charset="0"/>
              </a:rPr>
              <a:t>oxygen </a:t>
            </a:r>
            <a:r>
              <a:rPr lang="en-US" sz="2400" spc="-5" dirty="0">
                <a:solidFill>
                  <a:prstClr val="black"/>
                </a:solidFill>
                <a:latin typeface="Times New Roman" pitchFamily="18" charset="0"/>
                <a:cs typeface="Times New Roman" pitchFamily="18" charset="0"/>
              </a:rPr>
              <a:t>enrichment  </a:t>
            </a:r>
            <a:r>
              <a:rPr lang="en-US" sz="2400" spc="-10" dirty="0">
                <a:solidFill>
                  <a:prstClr val="black"/>
                </a:solidFill>
                <a:latin typeface="Times New Roman" pitchFamily="18" charset="0"/>
                <a:cs typeface="Times New Roman" pitchFamily="18" charset="0"/>
              </a:rPr>
              <a:t>device</a:t>
            </a:r>
            <a:endParaRPr lang="en-US" sz="2400" dirty="0">
              <a:solidFill>
                <a:prstClr val="black"/>
              </a:solidFill>
              <a:latin typeface="Times New Roman" pitchFamily="18" charset="0"/>
              <a:cs typeface="Times New Roman" pitchFamily="18" charset="0"/>
            </a:endParaRPr>
          </a:p>
          <a:p>
            <a:pPr marL="1841500">
              <a:spcBef>
                <a:spcPts val="500"/>
              </a:spcBef>
            </a:pPr>
            <a:r>
              <a:rPr lang="en-US" sz="2400" baseline="2777" dirty="0">
                <a:solidFill>
                  <a:prstClr val="black"/>
                </a:solidFill>
                <a:latin typeface="Times New Roman" pitchFamily="18" charset="0"/>
                <a:cs typeface="Times New Roman" pitchFamily="18" charset="0"/>
              </a:rPr>
              <a:t>» </a:t>
            </a:r>
            <a:r>
              <a:rPr lang="en-US" sz="2400" spc="-5" dirty="0">
                <a:solidFill>
                  <a:prstClr val="black"/>
                </a:solidFill>
                <a:latin typeface="Times New Roman" pitchFamily="18" charset="0"/>
                <a:cs typeface="Times New Roman" pitchFamily="18" charset="0"/>
              </a:rPr>
              <a:t>Venti</a:t>
            </a:r>
            <a:r>
              <a:rPr lang="en-US" sz="2400" spc="114" dirty="0">
                <a:solidFill>
                  <a:prstClr val="black"/>
                </a:solidFill>
                <a:latin typeface="Times New Roman" pitchFamily="18" charset="0"/>
                <a:cs typeface="Times New Roman" pitchFamily="18" charset="0"/>
              </a:rPr>
              <a:t> </a:t>
            </a:r>
            <a:r>
              <a:rPr lang="en-US" sz="2400" spc="-5" dirty="0">
                <a:solidFill>
                  <a:prstClr val="black"/>
                </a:solidFill>
                <a:latin typeface="Times New Roman" pitchFamily="18" charset="0"/>
                <a:cs typeface="Times New Roman" pitchFamily="18" charset="0"/>
              </a:rPr>
              <a:t>Mask</a:t>
            </a:r>
            <a:endParaRPr lang="en-US" sz="2400" dirty="0">
              <a:solidFill>
                <a:prstClr val="black"/>
              </a:solidFill>
              <a:latin typeface="Times New Roman" pitchFamily="18" charset="0"/>
              <a:cs typeface="Times New Roman" pitchFamily="18" charset="0"/>
            </a:endParaRPr>
          </a:p>
          <a:p>
            <a:pPr marL="1155700" indent="-228600">
              <a:spcBef>
                <a:spcPts val="600"/>
              </a:spcBef>
              <a:buFontTx/>
              <a:buChar char="•"/>
              <a:tabLst>
                <a:tab pos="1155700" algn="l"/>
              </a:tabLst>
            </a:pPr>
            <a:r>
              <a:rPr lang="en-US" sz="2400" spc="-5" dirty="0" err="1">
                <a:solidFill>
                  <a:prstClr val="black"/>
                </a:solidFill>
                <a:latin typeface="Times New Roman" pitchFamily="18" charset="0"/>
                <a:cs typeface="Times New Roman" pitchFamily="18" charset="0"/>
              </a:rPr>
              <a:t>Anaesthesia</a:t>
            </a:r>
            <a:r>
              <a:rPr lang="en-US" sz="2400" spc="-10" dirty="0">
                <a:solidFill>
                  <a:prstClr val="black"/>
                </a:solidFill>
                <a:latin typeface="Times New Roman" pitchFamily="18" charset="0"/>
                <a:cs typeface="Times New Roman" pitchFamily="18" charset="0"/>
              </a:rPr>
              <a:t> </a:t>
            </a:r>
            <a:r>
              <a:rPr lang="en-US" sz="2400" spc="-5" dirty="0">
                <a:solidFill>
                  <a:prstClr val="black"/>
                </a:solidFill>
                <a:latin typeface="Times New Roman" pitchFamily="18" charset="0"/>
                <a:cs typeface="Times New Roman" pitchFamily="18" charset="0"/>
              </a:rPr>
              <a:t>circuits</a:t>
            </a:r>
            <a:endParaRPr lang="en-US" sz="2400" dirty="0">
              <a:solidFill>
                <a:prstClr val="black"/>
              </a:solidFill>
              <a:latin typeface="Times New Roman" pitchFamily="18" charset="0"/>
              <a:cs typeface="Times New Roman" pitchFamily="18" charset="0"/>
            </a:endParaRPr>
          </a:p>
          <a:p>
            <a:pPr marL="1155700" indent="-228600">
              <a:spcBef>
                <a:spcPts val="590"/>
              </a:spcBef>
              <a:buFontTx/>
              <a:buChar char="•"/>
              <a:tabLst>
                <a:tab pos="1155700" algn="l"/>
              </a:tabLst>
            </a:pPr>
            <a:r>
              <a:rPr lang="en-US" sz="2400" spc="-5" dirty="0">
                <a:solidFill>
                  <a:prstClr val="black"/>
                </a:solidFill>
                <a:latin typeface="Times New Roman" pitchFamily="18" charset="0"/>
                <a:cs typeface="Times New Roman" pitchFamily="18" charset="0"/>
              </a:rPr>
              <a:t>Ventilators</a:t>
            </a:r>
            <a:endParaRPr lang="en-US" sz="24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59948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994C-157C-A989-60A8-285C4EB0E683}"/>
              </a:ext>
            </a:extLst>
          </p:cNvPr>
          <p:cNvSpPr>
            <a:spLocks noGrp="1"/>
          </p:cNvSpPr>
          <p:nvPr>
            <p:ph type="title"/>
          </p:nvPr>
        </p:nvSpPr>
        <p:spPr>
          <a:xfrm>
            <a:off x="179512" y="260647"/>
            <a:ext cx="8640960" cy="1143000"/>
          </a:xfrm>
        </p:spPr>
        <p:txBody>
          <a:bodyPr/>
          <a:lstStyle/>
          <a:p>
            <a:pPr marL="0" indent="0" algn="l">
              <a:buNone/>
            </a:pPr>
            <a:r>
              <a:rPr lang="en-US" dirty="0">
                <a:solidFill>
                  <a:srgbClr val="7030A0"/>
                </a:solidFill>
              </a:rPr>
              <a:t>Nasal Catheter</a:t>
            </a:r>
          </a:p>
        </p:txBody>
      </p:sp>
      <p:pic>
        <p:nvPicPr>
          <p:cNvPr id="3074" name="Picture 2"/>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251520" y="1618481"/>
            <a:ext cx="4090988"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468" y="4091075"/>
            <a:ext cx="3304415"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434777"/>
            <a:ext cx="3304416" cy="24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624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994C-157C-A989-60A8-285C4EB0E683}"/>
              </a:ext>
            </a:extLst>
          </p:cNvPr>
          <p:cNvSpPr>
            <a:spLocks noGrp="1"/>
          </p:cNvSpPr>
          <p:nvPr>
            <p:ph type="title"/>
          </p:nvPr>
        </p:nvSpPr>
        <p:spPr>
          <a:xfrm>
            <a:off x="179512" y="260647"/>
            <a:ext cx="8640960" cy="1143000"/>
          </a:xfrm>
        </p:spPr>
        <p:txBody>
          <a:bodyPr/>
          <a:lstStyle/>
          <a:p>
            <a:pPr marL="0" indent="0" algn="l">
              <a:buNone/>
            </a:pPr>
            <a:r>
              <a:rPr lang="en-US" dirty="0">
                <a:solidFill>
                  <a:srgbClr val="7030A0"/>
                </a:solidFill>
              </a:rPr>
              <a:t>Nasal Catheter</a:t>
            </a:r>
          </a:p>
        </p:txBody>
      </p:sp>
      <p:sp>
        <p:nvSpPr>
          <p:cNvPr id="3" name="Content Placeholder 2">
            <a:extLst>
              <a:ext uri="{FF2B5EF4-FFF2-40B4-BE49-F238E27FC236}">
                <a16:creationId xmlns:a16="http://schemas.microsoft.com/office/drawing/2014/main" id="{987BEBED-33FE-7AFC-5B5B-1F6FAEEB14CD}"/>
              </a:ext>
            </a:extLst>
          </p:cNvPr>
          <p:cNvSpPr txBox="1">
            <a:spLocks/>
          </p:cNvSpPr>
          <p:nvPr/>
        </p:nvSpPr>
        <p:spPr>
          <a:xfrm>
            <a:off x="304163" y="1124744"/>
            <a:ext cx="7200800" cy="4248473"/>
          </a:xfrm>
          <a:prstGeom prst="rect">
            <a:avLst/>
          </a:prstGeom>
        </p:spPr>
        <p:txBody>
          <a:bodyPr vert="horz" lIns="91440" tIns="45720" rIns="91440" bIns="45720" rtlCol="0">
            <a:normAutofit fontScale="85000" lnSpcReduction="2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Font typeface="Georgia" pitchFamily="18" charset="0"/>
              <a:buNone/>
            </a:pPr>
            <a:endParaRPr lang="en-GB" dirty="0"/>
          </a:p>
          <a:p>
            <a:pPr marL="45720" indent="0">
              <a:buFont typeface="Georgia" pitchFamily="18" charset="0"/>
              <a:buNone/>
            </a:pPr>
            <a:r>
              <a:rPr lang="en-GB" b="1" dirty="0">
                <a:solidFill>
                  <a:schemeClr val="tx1"/>
                </a:solidFill>
                <a:latin typeface="Times New Roman" pitchFamily="18" charset="0"/>
                <a:cs typeface="Times New Roman" pitchFamily="18" charset="0"/>
              </a:rPr>
              <a:t>Design</a:t>
            </a:r>
          </a:p>
          <a:p>
            <a:pPr marL="45720" indent="0">
              <a:buFont typeface="Georgia" pitchFamily="18" charset="0"/>
              <a:buNone/>
            </a:pPr>
            <a:r>
              <a:rPr lang="en-GB" dirty="0">
                <a:solidFill>
                  <a:schemeClr val="tx1"/>
                </a:solidFill>
                <a:latin typeface="Times New Roman" pitchFamily="18" charset="0"/>
                <a:cs typeface="Times New Roman" pitchFamily="18" charset="0"/>
              </a:rPr>
              <a:t>• Comprises a single lumen catheter lodged in the anterior nares.</a:t>
            </a:r>
          </a:p>
          <a:p>
            <a:pPr marL="45720" indent="0">
              <a:buNone/>
            </a:pPr>
            <a:r>
              <a:rPr lang="en-GB" dirty="0">
                <a:solidFill>
                  <a:schemeClr val="tx1"/>
                </a:solidFill>
                <a:latin typeface="Times New Roman" pitchFamily="18" charset="0"/>
                <a:cs typeface="Times New Roman" pitchFamily="18" charset="0"/>
              </a:rPr>
              <a:t>• Appears like suction catheter with multiple openings at distal end.</a:t>
            </a:r>
          </a:p>
          <a:p>
            <a:pPr marL="45720" indent="0">
              <a:buNone/>
            </a:pPr>
            <a:r>
              <a:rPr lang="en-GB" dirty="0">
                <a:solidFill>
                  <a:schemeClr val="tx1"/>
                </a:solidFill>
                <a:latin typeface="Times New Roman" pitchFamily="18" charset="0"/>
                <a:cs typeface="Times New Roman" pitchFamily="18" charset="0"/>
              </a:rPr>
              <a:t>• Foam collar helps to lodge the catheter in the anterior nares.</a:t>
            </a:r>
          </a:p>
          <a:p>
            <a:pPr marL="45720" indent="0">
              <a:buNone/>
            </a:pPr>
            <a:r>
              <a:rPr lang="en-GB" dirty="0">
                <a:solidFill>
                  <a:schemeClr val="tx1"/>
                </a:solidFill>
                <a:latin typeface="Times New Roman" pitchFamily="18" charset="0"/>
                <a:cs typeface="Times New Roman" pitchFamily="18" charset="0"/>
              </a:rPr>
              <a:t>• Sizes:   8-14 FR</a:t>
            </a:r>
          </a:p>
          <a:p>
            <a:pPr marL="45720" indent="0">
              <a:buNone/>
            </a:pPr>
            <a:r>
              <a:rPr lang="en-GB" b="1" dirty="0">
                <a:solidFill>
                  <a:schemeClr val="tx1"/>
                </a:solidFill>
                <a:latin typeface="Times New Roman" pitchFamily="18" charset="0"/>
                <a:cs typeface="Times New Roman" pitchFamily="18" charset="0"/>
              </a:rPr>
              <a:t>Use</a:t>
            </a:r>
          </a:p>
          <a:p>
            <a:pPr marL="45720" indent="0">
              <a:buNone/>
            </a:pPr>
            <a:r>
              <a:rPr lang="en-GB" dirty="0">
                <a:solidFill>
                  <a:schemeClr val="tx1"/>
                </a:solidFill>
                <a:latin typeface="Times New Roman" pitchFamily="18" charset="0"/>
                <a:cs typeface="Times New Roman" pitchFamily="18" charset="0"/>
              </a:rPr>
              <a:t>•</a:t>
            </a:r>
            <a:r>
              <a:rPr lang="en-GB" b="1" dirty="0">
                <a:solidFill>
                  <a:schemeClr val="tx1"/>
                </a:solidFill>
                <a:latin typeface="Times New Roman" pitchFamily="18" charset="0"/>
                <a:cs typeface="Times New Roman" pitchFamily="18" charset="0"/>
              </a:rPr>
              <a:t> </a:t>
            </a:r>
            <a:r>
              <a:rPr lang="en-GB" dirty="0">
                <a:solidFill>
                  <a:schemeClr val="tx1"/>
                </a:solidFill>
                <a:latin typeface="Times New Roman" pitchFamily="18" charset="0"/>
                <a:cs typeface="Times New Roman" pitchFamily="18" charset="0"/>
              </a:rPr>
              <a:t>Tip of the catheter to be inserted </a:t>
            </a:r>
            <a:r>
              <a:rPr lang="en-GB" dirty="0" err="1">
                <a:solidFill>
                  <a:schemeClr val="tx1"/>
                </a:solidFill>
                <a:latin typeface="Times New Roman" pitchFamily="18" charset="0"/>
                <a:cs typeface="Times New Roman" pitchFamily="18" charset="0"/>
              </a:rPr>
              <a:t>upto</a:t>
            </a:r>
            <a:r>
              <a:rPr lang="en-GB" dirty="0">
                <a:solidFill>
                  <a:schemeClr val="tx1"/>
                </a:solidFill>
                <a:latin typeface="Times New Roman" pitchFamily="18" charset="0"/>
                <a:cs typeface="Times New Roman" pitchFamily="18" charset="0"/>
              </a:rPr>
              <a:t> fold of soft palate.</a:t>
            </a:r>
          </a:p>
          <a:p>
            <a:pPr marL="45720" indent="0">
              <a:buNone/>
            </a:pPr>
            <a:r>
              <a:rPr lang="en-GB" dirty="0">
                <a:solidFill>
                  <a:schemeClr val="tx1"/>
                </a:solidFill>
                <a:latin typeface="Times New Roman" pitchFamily="18" charset="0"/>
                <a:cs typeface="Times New Roman" pitchFamily="18" charset="0"/>
              </a:rPr>
              <a:t>• Catheter is slowly pulled back so that the tip lies beyond posterior nares above uvula.</a:t>
            </a:r>
          </a:p>
          <a:p>
            <a:pPr marL="45720" indent="0">
              <a:buNone/>
            </a:pPr>
            <a:r>
              <a:rPr lang="en-GB" dirty="0">
                <a:solidFill>
                  <a:schemeClr val="tx1"/>
                </a:solidFill>
                <a:latin typeface="Times New Roman" pitchFamily="18" charset="0"/>
                <a:cs typeface="Times New Roman" pitchFamily="18" charset="0"/>
              </a:rPr>
              <a:t>• Has to be changed from one nostril to the other every 8 hours.</a:t>
            </a:r>
          </a:p>
          <a:p>
            <a:pPr marL="45720" indent="0">
              <a:buNone/>
            </a:pPr>
            <a:r>
              <a:rPr lang="en-GB" dirty="0">
                <a:solidFill>
                  <a:schemeClr val="tx1"/>
                </a:solidFill>
                <a:latin typeface="Times New Roman" pitchFamily="18" charset="0"/>
                <a:cs typeface="Times New Roman" pitchFamily="18" charset="0"/>
              </a:rPr>
              <a:t>• Flow rates </a:t>
            </a:r>
            <a:r>
              <a:rPr lang="en-GB" dirty="0" err="1">
                <a:solidFill>
                  <a:schemeClr val="tx1"/>
                </a:solidFill>
                <a:latin typeface="Times New Roman" pitchFamily="18" charset="0"/>
                <a:cs typeface="Times New Roman" pitchFamily="18" charset="0"/>
              </a:rPr>
              <a:t>upto</a:t>
            </a:r>
            <a:r>
              <a:rPr lang="en-GB" dirty="0">
                <a:solidFill>
                  <a:schemeClr val="tx1"/>
                </a:solidFill>
                <a:latin typeface="Times New Roman" pitchFamily="18" charset="0"/>
                <a:cs typeface="Times New Roman" pitchFamily="18" charset="0"/>
              </a:rPr>
              <a:t> 3L/min in conscious patient.</a:t>
            </a:r>
          </a:p>
          <a:p>
            <a:pPr marL="45720" indent="0">
              <a:buNone/>
            </a:pPr>
            <a:r>
              <a:rPr lang="en-GB" dirty="0">
                <a:solidFill>
                  <a:schemeClr val="tx1"/>
                </a:solidFill>
                <a:latin typeface="Times New Roman" pitchFamily="18" charset="0"/>
                <a:cs typeface="Times New Roman" pitchFamily="18" charset="0"/>
              </a:rPr>
              <a:t>• </a:t>
            </a:r>
            <a:r>
              <a:rPr lang="en-GB" dirty="0" err="1">
                <a:solidFill>
                  <a:schemeClr val="tx1"/>
                </a:solidFill>
                <a:latin typeface="Times New Roman" pitchFamily="18" charset="0"/>
                <a:cs typeface="Times New Roman" pitchFamily="18" charset="0"/>
              </a:rPr>
              <a:t>Upto</a:t>
            </a:r>
            <a:r>
              <a:rPr lang="en-GB" dirty="0">
                <a:solidFill>
                  <a:schemeClr val="tx1"/>
                </a:solidFill>
                <a:latin typeface="Times New Roman" pitchFamily="18" charset="0"/>
                <a:cs typeface="Times New Roman" pitchFamily="18" charset="0"/>
              </a:rPr>
              <a:t> 40% Fi O2 may be delivered. </a:t>
            </a:r>
          </a:p>
          <a:p>
            <a:pPr marL="45720" indent="0">
              <a:buFont typeface="Georgia" pitchFamily="18" charset="0"/>
              <a:buNone/>
            </a:pPr>
            <a:endParaRPr lang="en-GB"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897708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4294967295"/>
          </p:nvPr>
        </p:nvSpPr>
        <p:spPr>
          <a:xfrm>
            <a:off x="251520" y="836711"/>
            <a:ext cx="7200800" cy="4248473"/>
          </a:xfrm>
        </p:spPr>
        <p:txBody>
          <a:bodyPr>
            <a:normAutofit/>
          </a:bodyPr>
          <a:lstStyle/>
          <a:p>
            <a:pPr marL="45720" indent="0">
              <a:buNone/>
            </a:pPr>
            <a:endParaRPr lang="en-GB" dirty="0"/>
          </a:p>
          <a:p>
            <a:pPr marL="45720" indent="0">
              <a:buNone/>
            </a:pPr>
            <a:r>
              <a:rPr lang="en-GB" b="1" dirty="0">
                <a:solidFill>
                  <a:schemeClr val="tx1"/>
                </a:solidFill>
                <a:latin typeface="Times New Roman" pitchFamily="18" charset="0"/>
                <a:cs typeface="Times New Roman" pitchFamily="18" charset="0"/>
              </a:rPr>
              <a:t>Merits:</a:t>
            </a:r>
          </a:p>
          <a:p>
            <a:pPr marL="45720" indent="0">
              <a:buNone/>
            </a:pPr>
            <a:r>
              <a:rPr lang="en-GB" dirty="0">
                <a:solidFill>
                  <a:schemeClr val="tx1"/>
                </a:solidFill>
                <a:latin typeface="Times New Roman" pitchFamily="18" charset="0"/>
                <a:cs typeface="Times New Roman" pitchFamily="18" charset="0"/>
              </a:rPr>
              <a:t>• Easy to fix</a:t>
            </a:r>
          </a:p>
          <a:p>
            <a:pPr marL="45720" indent="0">
              <a:buNone/>
            </a:pPr>
            <a:r>
              <a:rPr lang="en-GB" dirty="0">
                <a:solidFill>
                  <a:schemeClr val="tx1"/>
                </a:solidFill>
                <a:latin typeface="Times New Roman" pitchFamily="18" charset="0"/>
                <a:cs typeface="Times New Roman" pitchFamily="18" charset="0"/>
              </a:rPr>
              <a:t>• Keeps hands free</a:t>
            </a:r>
          </a:p>
          <a:p>
            <a:pPr marL="45720" indent="0">
              <a:buNone/>
            </a:pPr>
            <a:r>
              <a:rPr lang="en-GB" dirty="0">
                <a:solidFill>
                  <a:schemeClr val="tx1"/>
                </a:solidFill>
                <a:latin typeface="Times New Roman" pitchFamily="18" charset="0"/>
                <a:cs typeface="Times New Roman" pitchFamily="18" charset="0"/>
              </a:rPr>
              <a:t>• Not much interference with further airway care</a:t>
            </a:r>
          </a:p>
          <a:p>
            <a:pPr marL="45720" indent="0">
              <a:buNone/>
            </a:pPr>
            <a:r>
              <a:rPr lang="en-GB" dirty="0">
                <a:solidFill>
                  <a:schemeClr val="tx1"/>
                </a:solidFill>
                <a:latin typeface="Times New Roman" pitchFamily="18" charset="0"/>
                <a:cs typeface="Times New Roman" pitchFamily="18" charset="0"/>
              </a:rPr>
              <a:t>• Useful in both spontaneous breathing and apnoeic period.</a:t>
            </a:r>
          </a:p>
          <a:p>
            <a:pPr marL="45720" indent="0">
              <a:buNone/>
            </a:pPr>
            <a:r>
              <a:rPr lang="en-GB" b="1" dirty="0">
                <a:solidFill>
                  <a:schemeClr val="tx1"/>
                </a:solidFill>
                <a:latin typeface="Times New Roman" pitchFamily="18" charset="0"/>
                <a:cs typeface="Times New Roman" pitchFamily="18" charset="0"/>
              </a:rPr>
              <a:t>Demerits:</a:t>
            </a:r>
          </a:p>
          <a:p>
            <a:pPr marL="45720" indent="0">
              <a:buNone/>
            </a:pPr>
            <a:r>
              <a:rPr lang="en-GB" dirty="0">
                <a:solidFill>
                  <a:schemeClr val="tx1"/>
                </a:solidFill>
                <a:latin typeface="Times New Roman" pitchFamily="18" charset="0"/>
                <a:cs typeface="Times New Roman" pitchFamily="18" charset="0"/>
              </a:rPr>
              <a:t>• Mucosal irritation (uncomfortable)</a:t>
            </a:r>
          </a:p>
          <a:p>
            <a:pPr marL="45720" indent="0">
              <a:buNone/>
            </a:pPr>
            <a:r>
              <a:rPr lang="en-GB" dirty="0">
                <a:solidFill>
                  <a:schemeClr val="tx1"/>
                </a:solidFill>
                <a:latin typeface="Times New Roman" pitchFamily="18" charset="0"/>
                <a:cs typeface="Times New Roman" pitchFamily="18" charset="0"/>
              </a:rPr>
              <a:t>• Gastric dilatation (especially with high flows)</a:t>
            </a:r>
          </a:p>
          <a:p>
            <a:pPr marL="45720" indent="0">
              <a:buNone/>
            </a:pPr>
            <a:endParaRPr lang="en-GB" dirty="0">
              <a:solidFill>
                <a:schemeClr val="tx1"/>
              </a:solidFill>
              <a:latin typeface="Times New Roman" pitchFamily="18" charset="0"/>
              <a:cs typeface="Times New Roman" pitchFamily="18" charset="0"/>
            </a:endParaRPr>
          </a:p>
          <a:p>
            <a:pPr marL="45720" indent="0">
              <a:buNone/>
            </a:pPr>
            <a:endParaRPr lang="en-GB" dirty="0">
              <a:solidFill>
                <a:schemeClr val="tx1"/>
              </a:solidFill>
              <a:latin typeface="Times New Roman" pitchFamily="18" charset="0"/>
              <a:cs typeface="Times New Roman" pitchFamily="18" charset="0"/>
            </a:endParaRPr>
          </a:p>
        </p:txBody>
      </p:sp>
      <p:sp>
        <p:nvSpPr>
          <p:cNvPr id="6" name="Title 1">
            <a:extLst>
              <a:ext uri="{FF2B5EF4-FFF2-40B4-BE49-F238E27FC236}">
                <a16:creationId xmlns:a16="http://schemas.microsoft.com/office/drawing/2014/main" id="{C78B8452-C401-D1CB-AD68-B226C9B28221}"/>
              </a:ext>
            </a:extLst>
          </p:cNvPr>
          <p:cNvSpPr txBox="1">
            <a:spLocks/>
          </p:cNvSpPr>
          <p:nvPr/>
        </p:nvSpPr>
        <p:spPr>
          <a:xfrm>
            <a:off x="179512" y="260647"/>
            <a:ext cx="8640960" cy="1143000"/>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US" dirty="0">
                <a:solidFill>
                  <a:srgbClr val="7030A0"/>
                </a:solidFill>
              </a:rPr>
              <a:t>Nasal Catheter</a:t>
            </a:r>
          </a:p>
        </p:txBody>
      </p:sp>
    </p:spTree>
    <p:extLst>
      <p:ext uri="{BB962C8B-B14F-4D97-AF65-F5344CB8AC3E}">
        <p14:creationId xmlns:p14="http://schemas.microsoft.com/office/powerpoint/2010/main" val="7123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224C4-1468-EFCA-02AB-334D6A5EB96B}"/>
              </a:ext>
            </a:extLst>
          </p:cNvPr>
          <p:cNvSpPr>
            <a:spLocks noGrp="1"/>
          </p:cNvSpPr>
          <p:nvPr>
            <p:ph type="title"/>
          </p:nvPr>
        </p:nvSpPr>
        <p:spPr>
          <a:xfrm>
            <a:off x="395536" y="548680"/>
            <a:ext cx="3636085" cy="1258493"/>
          </a:xfrm>
        </p:spPr>
        <p:txBody>
          <a:bodyPr anchor="b">
            <a:normAutofit/>
          </a:bodyPr>
          <a:lstStyle/>
          <a:p>
            <a:pPr marL="0" indent="0">
              <a:buNone/>
            </a:pPr>
            <a:r>
              <a:rPr lang="en-US" sz="3200" dirty="0"/>
              <a:t>Topics Covered</a:t>
            </a:r>
          </a:p>
        </p:txBody>
      </p:sp>
      <p:sp>
        <p:nvSpPr>
          <p:cNvPr id="3" name="عنصر نائب للمحتوى 2">
            <a:extLst>
              <a:ext uri="{FF2B5EF4-FFF2-40B4-BE49-F238E27FC236}">
                <a16:creationId xmlns:a16="http://schemas.microsoft.com/office/drawing/2014/main" id="{9A057B2F-6B97-4151-92E4-B9D749CC9CB4}"/>
              </a:ext>
            </a:extLst>
          </p:cNvPr>
          <p:cNvSpPr>
            <a:spLocks noGrp="1"/>
          </p:cNvSpPr>
          <p:nvPr>
            <p:ph idx="1"/>
          </p:nvPr>
        </p:nvSpPr>
        <p:spPr>
          <a:xfrm>
            <a:off x="4593515" y="731520"/>
            <a:ext cx="4017085" cy="4894730"/>
          </a:xfrm>
        </p:spPr>
        <p:txBody>
          <a:bodyPr rtlCol="0" anchor="ctr">
            <a:normAutofit/>
          </a:bodyPr>
          <a:lstStyle/>
          <a:p>
            <a:pPr marL="457200" indent="-457200">
              <a:lnSpc>
                <a:spcPct val="90000"/>
              </a:lnSpc>
              <a:spcAft>
                <a:spcPts val="0"/>
              </a:spcAft>
              <a:buClr>
                <a:srgbClr val="002060"/>
              </a:buClr>
              <a:buFont typeface="Arial" pitchFamily="34" charset="0"/>
              <a:buChar char="•"/>
              <a:defRPr/>
            </a:pPr>
            <a:r>
              <a:rPr lang="en-US" sz="2000" dirty="0"/>
              <a:t>Definition of  oxygen therapy </a:t>
            </a:r>
          </a:p>
          <a:p>
            <a:pPr marL="457200" indent="-457200">
              <a:lnSpc>
                <a:spcPct val="90000"/>
              </a:lnSpc>
              <a:spcAft>
                <a:spcPts val="0"/>
              </a:spcAft>
              <a:buClr>
                <a:srgbClr val="002060"/>
              </a:buClr>
              <a:buFont typeface="Arial" pitchFamily="34" charset="0"/>
              <a:buChar char="•"/>
              <a:defRPr/>
            </a:pPr>
            <a:endParaRPr lang="en-US" sz="2000" dirty="0"/>
          </a:p>
          <a:p>
            <a:pPr marL="457200" indent="-457200">
              <a:lnSpc>
                <a:spcPct val="90000"/>
              </a:lnSpc>
              <a:spcAft>
                <a:spcPts val="0"/>
              </a:spcAft>
              <a:buClr>
                <a:srgbClr val="002060"/>
              </a:buClr>
              <a:buFont typeface="Arial" pitchFamily="34" charset="0"/>
              <a:buChar char="•"/>
              <a:defRPr/>
            </a:pPr>
            <a:r>
              <a:rPr lang="en-GB" sz="2000" dirty="0"/>
              <a:t>Indications for using oxygen therapy </a:t>
            </a:r>
            <a:endParaRPr lang="en-US" sz="2000" dirty="0"/>
          </a:p>
          <a:p>
            <a:pPr marL="457200" indent="-457200">
              <a:lnSpc>
                <a:spcPct val="90000"/>
              </a:lnSpc>
              <a:spcAft>
                <a:spcPts val="0"/>
              </a:spcAft>
              <a:buClr>
                <a:srgbClr val="002060"/>
              </a:buClr>
              <a:buFont typeface="Arial" pitchFamily="34" charset="0"/>
              <a:buChar char="•"/>
              <a:defRPr/>
            </a:pPr>
            <a:endParaRPr lang="en-US" sz="2000" dirty="0"/>
          </a:p>
          <a:p>
            <a:pPr marL="457200" indent="-457200">
              <a:lnSpc>
                <a:spcPct val="90000"/>
              </a:lnSpc>
              <a:spcAft>
                <a:spcPts val="0"/>
              </a:spcAft>
              <a:buClr>
                <a:srgbClr val="002060"/>
              </a:buClr>
              <a:buFont typeface="Arial" pitchFamily="34" charset="0"/>
              <a:buChar char="•"/>
              <a:defRPr/>
            </a:pPr>
            <a:r>
              <a:rPr lang="en-US" sz="2000" dirty="0"/>
              <a:t>Types of oxygen therapy </a:t>
            </a:r>
          </a:p>
          <a:p>
            <a:pPr marL="457200" indent="-457200">
              <a:lnSpc>
                <a:spcPct val="90000"/>
              </a:lnSpc>
              <a:spcAft>
                <a:spcPts val="0"/>
              </a:spcAft>
              <a:buClr>
                <a:srgbClr val="002060"/>
              </a:buClr>
              <a:buFont typeface="Arial" pitchFamily="34" charset="0"/>
              <a:buChar char="•"/>
              <a:defRPr/>
            </a:pPr>
            <a:endParaRPr lang="en-US" sz="2000" dirty="0"/>
          </a:p>
          <a:p>
            <a:pPr marL="457200" indent="-457200">
              <a:lnSpc>
                <a:spcPct val="90000"/>
              </a:lnSpc>
              <a:spcAft>
                <a:spcPts val="0"/>
              </a:spcAft>
              <a:buClr>
                <a:srgbClr val="002060"/>
              </a:buClr>
              <a:buFont typeface="Arial" pitchFamily="34" charset="0"/>
              <a:buChar char="•"/>
              <a:defRPr/>
            </a:pPr>
            <a:r>
              <a:rPr lang="en-US" sz="2000" dirty="0"/>
              <a:t>Administration of oxygen therapy </a:t>
            </a:r>
          </a:p>
          <a:p>
            <a:pPr marL="457200" indent="-457200">
              <a:lnSpc>
                <a:spcPct val="90000"/>
              </a:lnSpc>
              <a:spcAft>
                <a:spcPts val="0"/>
              </a:spcAft>
              <a:buClr>
                <a:srgbClr val="002060"/>
              </a:buClr>
              <a:buFont typeface="Arial" pitchFamily="34" charset="0"/>
              <a:buChar char="•"/>
              <a:defRPr/>
            </a:pPr>
            <a:endParaRPr lang="en-US" sz="2000" dirty="0"/>
          </a:p>
          <a:p>
            <a:pPr marL="457200" indent="-457200">
              <a:lnSpc>
                <a:spcPct val="90000"/>
              </a:lnSpc>
              <a:spcAft>
                <a:spcPts val="0"/>
              </a:spcAft>
              <a:buClr>
                <a:srgbClr val="002060"/>
              </a:buClr>
              <a:buFont typeface="Arial" pitchFamily="34" charset="0"/>
              <a:buChar char="•"/>
              <a:defRPr/>
            </a:pPr>
            <a:r>
              <a:rPr lang="en-US" sz="2000" dirty="0"/>
              <a:t>Complication of oxygen therapy</a:t>
            </a:r>
          </a:p>
        </p:txBody>
      </p:sp>
    </p:spTree>
    <p:extLst>
      <p:ext uri="{BB962C8B-B14F-4D97-AF65-F5344CB8AC3E}">
        <p14:creationId xmlns:p14="http://schemas.microsoft.com/office/powerpoint/2010/main" val="45706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4664" y="343699"/>
            <a:ext cx="6512511" cy="689932"/>
          </a:xfrm>
          <a:prstGeom prst="rect">
            <a:avLst/>
          </a:prstGeom>
        </p:spPr>
        <p:txBody>
          <a:bodyPr vert="horz" wrap="square" lIns="0" tIns="12700" rIns="0" bIns="0" rtlCol="0">
            <a:spAutoFit/>
          </a:bodyPr>
          <a:lstStyle/>
          <a:p>
            <a:pPr marL="0" indent="0" algn="ctr">
              <a:lnSpc>
                <a:spcPct val="100000"/>
              </a:lnSpc>
              <a:spcBef>
                <a:spcPts val="100"/>
              </a:spcBef>
              <a:buNone/>
            </a:pPr>
            <a:r>
              <a:rPr sz="4400" spc="-5" dirty="0">
                <a:solidFill>
                  <a:srgbClr val="7030A0"/>
                </a:solidFill>
                <a:latin typeface="Times New Roman" pitchFamily="18" charset="0"/>
                <a:cs typeface="Times New Roman" pitchFamily="18" charset="0"/>
              </a:rPr>
              <a:t>Nasal</a:t>
            </a:r>
            <a:r>
              <a:rPr sz="4400" spc="-65" dirty="0">
                <a:solidFill>
                  <a:srgbClr val="7030A0"/>
                </a:solidFill>
                <a:latin typeface="Times New Roman" pitchFamily="18" charset="0"/>
                <a:cs typeface="Times New Roman" pitchFamily="18" charset="0"/>
              </a:rPr>
              <a:t> </a:t>
            </a:r>
            <a:r>
              <a:rPr sz="4400" spc="-10" dirty="0">
                <a:solidFill>
                  <a:srgbClr val="7030A0"/>
                </a:solidFill>
                <a:latin typeface="Times New Roman" pitchFamily="18" charset="0"/>
                <a:cs typeface="Times New Roman" pitchFamily="18" charset="0"/>
              </a:rPr>
              <a:t>Prongs</a:t>
            </a:r>
          </a:p>
        </p:txBody>
      </p:sp>
      <p:sp>
        <p:nvSpPr>
          <p:cNvPr id="4" name="object 4"/>
          <p:cNvSpPr/>
          <p:nvPr/>
        </p:nvSpPr>
        <p:spPr>
          <a:xfrm>
            <a:off x="5791200" y="71119"/>
            <a:ext cx="3168650" cy="176402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عنصر نائب للمحتوى 3">
            <a:extLst>
              <a:ext uri="{FF2B5EF4-FFF2-40B4-BE49-F238E27FC236}">
                <a16:creationId xmlns:a16="http://schemas.microsoft.com/office/drawing/2014/main" id="{EB077A46-9CB6-4BAF-B7D7-01C93D458436}"/>
              </a:ext>
            </a:extLst>
          </p:cNvPr>
          <p:cNvSpPr txBox="1">
            <a:spLocks/>
          </p:cNvSpPr>
          <p:nvPr/>
        </p:nvSpPr>
        <p:spPr>
          <a:xfrm>
            <a:off x="561106" y="1756382"/>
            <a:ext cx="7715200" cy="3345235"/>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buFont typeface="Arial" pitchFamily="34" charset="0"/>
              <a:buChar char="•"/>
            </a:pPr>
            <a:r>
              <a:rPr lang="en-US" altLang="en-US" sz="2400" dirty="0">
                <a:latin typeface="Times New Roman" pitchFamily="18" charset="0"/>
                <a:cs typeface="Times New Roman" pitchFamily="18" charset="0"/>
              </a:rPr>
              <a:t> </a:t>
            </a:r>
            <a:r>
              <a:rPr lang="en-US" altLang="en-US" sz="2400" dirty="0">
                <a:solidFill>
                  <a:srgbClr val="66FFFF"/>
                </a:solidFill>
                <a:latin typeface="Times New Roman" pitchFamily="18" charset="0"/>
                <a:cs typeface="Times New Roman" pitchFamily="18" charset="0"/>
              </a:rPr>
              <a:t> </a:t>
            </a:r>
            <a:r>
              <a:rPr lang="en-US" altLang="en-US" sz="2400" dirty="0">
                <a:latin typeface="Times New Roman" pitchFamily="18" charset="0"/>
                <a:cs typeface="Times New Roman" pitchFamily="18" charset="0"/>
              </a:rPr>
              <a:t>It is disposable. </a:t>
            </a:r>
          </a:p>
          <a:p>
            <a:pPr algn="l" rtl="0">
              <a:buFont typeface="Arial" pitchFamily="34" charset="0"/>
              <a:buChar char="•"/>
            </a:pPr>
            <a:endParaRPr lang="en-US" altLang="en-US" sz="2400" dirty="0">
              <a:latin typeface="Times New Roman" pitchFamily="18" charset="0"/>
              <a:cs typeface="Times New Roman" pitchFamily="18" charset="0"/>
            </a:endParaRPr>
          </a:p>
          <a:p>
            <a:pPr algn="l" rtl="0">
              <a:buFont typeface="Arial" pitchFamily="34" charset="0"/>
              <a:buChar char="•"/>
            </a:pPr>
            <a:r>
              <a:rPr lang="en-US" altLang="en-US" sz="2400" dirty="0">
                <a:latin typeface="Times New Roman" pitchFamily="18" charset="0"/>
                <a:cs typeface="Times New Roman" pitchFamily="18" charset="0"/>
              </a:rPr>
              <a:t>Plastic devise with two protruding prongs for insertion into the nostrils, connected to an oxygen source. </a:t>
            </a:r>
          </a:p>
          <a:p>
            <a:pPr algn="l" rtl="0">
              <a:buFont typeface="Arial" pitchFamily="34" charset="0"/>
              <a:buChar char="•"/>
            </a:pPr>
            <a:endParaRPr lang="en-US" altLang="en-US" sz="2400" dirty="0">
              <a:latin typeface="Times New Roman" pitchFamily="18" charset="0"/>
              <a:cs typeface="Times New Roman" pitchFamily="18" charset="0"/>
            </a:endParaRPr>
          </a:p>
          <a:p>
            <a:pPr algn="l" rtl="0">
              <a:buFont typeface="Arial" pitchFamily="34" charset="0"/>
              <a:buChar char="•"/>
            </a:pPr>
            <a:r>
              <a:rPr lang="en-US" altLang="en-US" sz="2400" dirty="0">
                <a:latin typeface="Times New Roman" pitchFamily="18" charset="0"/>
                <a:cs typeface="Times New Roman" pitchFamily="18" charset="0"/>
              </a:rPr>
              <a:t>Used for low-medium concentrations of </a:t>
            </a:r>
            <a:r>
              <a:rPr lang="en-US" altLang="en-US" sz="2400" dirty="0">
                <a:solidFill>
                  <a:srgbClr val="008000"/>
                </a:solidFill>
                <a:latin typeface="Times New Roman" pitchFamily="18" charset="0"/>
                <a:cs typeface="Times New Roman" pitchFamily="18" charset="0"/>
              </a:rPr>
              <a:t>Oxygen</a:t>
            </a:r>
            <a:r>
              <a:rPr lang="en-US" altLang="en-US" sz="2400" dirty="0">
                <a:latin typeface="Times New Roman" pitchFamily="18" charset="0"/>
                <a:cs typeface="Times New Roman" pitchFamily="18" charset="0"/>
              </a:rPr>
              <a:t>   </a:t>
            </a:r>
            <a:r>
              <a:rPr lang="en-US" altLang="en-US" sz="2400" dirty="0">
                <a:solidFill>
                  <a:srgbClr val="00B0F0"/>
                </a:solidFill>
                <a:latin typeface="Times New Roman" pitchFamily="18" charset="0"/>
                <a:cs typeface="Times New Roman" pitchFamily="18" charset="0"/>
              </a:rPr>
              <a:t>(24-44%).</a:t>
            </a:r>
          </a:p>
          <a:p>
            <a:pPr algn="l" rtl="0">
              <a:buFont typeface="Arial" pitchFamily="34" charset="0"/>
              <a:buChar char="•"/>
            </a:pPr>
            <a:endParaRPr lang="ar-SA" altLang="en-US" sz="2400" b="1" dirty="0">
              <a:latin typeface="Calibri" pitchFamily="34" charset="0"/>
              <a:cs typeface="Calibri" pitchFamily="34" charset="0"/>
            </a:endParaRPr>
          </a:p>
        </p:txBody>
      </p:sp>
    </p:spTree>
    <p:extLst>
      <p:ext uri="{BB962C8B-B14F-4D97-AF65-F5344CB8AC3E}">
        <p14:creationId xmlns:p14="http://schemas.microsoft.com/office/powerpoint/2010/main" val="1000142330"/>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Are the Most Common Oxygen Concentrator Accessories and Replacement  Parts">
            <a:extLst>
              <a:ext uri="{FF2B5EF4-FFF2-40B4-BE49-F238E27FC236}">
                <a16:creationId xmlns:a16="http://schemas.microsoft.com/office/drawing/2014/main" id="{5C96C6FD-6860-77B1-6372-2CBD34CB1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04664"/>
            <a:ext cx="5621610" cy="584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56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عنوان 3">
            <a:extLst>
              <a:ext uri="{FF2B5EF4-FFF2-40B4-BE49-F238E27FC236}">
                <a16:creationId xmlns:a16="http://schemas.microsoft.com/office/drawing/2014/main" id="{0D331FAC-823D-48C8-9EFC-153BFAB45F81}"/>
              </a:ext>
            </a:extLst>
          </p:cNvPr>
          <p:cNvSpPr>
            <a:spLocks noGrp="1"/>
          </p:cNvSpPr>
          <p:nvPr>
            <p:ph type="title"/>
          </p:nvPr>
        </p:nvSpPr>
        <p:spPr>
          <a:xfrm>
            <a:off x="1944688" y="623888"/>
            <a:ext cx="6589712" cy="1281112"/>
          </a:xfrm>
        </p:spPr>
        <p:txBody>
          <a:bodyPr/>
          <a:lstStyle/>
          <a:p>
            <a:pPr eaLnBrk="1" hangingPunct="1"/>
            <a:endParaRPr lang="ar-SA" altLang="en-US"/>
          </a:p>
        </p:txBody>
      </p:sp>
      <p:graphicFrame>
        <p:nvGraphicFramePr>
          <p:cNvPr id="8" name="عنصر نائب للمحتوى 7">
            <a:extLst>
              <a:ext uri="{FF2B5EF4-FFF2-40B4-BE49-F238E27FC236}">
                <a16:creationId xmlns:a16="http://schemas.microsoft.com/office/drawing/2014/main" id="{5E4A9CD5-BC3E-4DAE-A513-DD916EA66A01}"/>
              </a:ext>
            </a:extLst>
          </p:cNvPr>
          <p:cNvGraphicFramePr>
            <a:graphicFrameLocks noGrp="1"/>
          </p:cNvGraphicFramePr>
          <p:nvPr>
            <p:ph sz="quarter" idx="13"/>
            <p:extLst>
              <p:ext uri="{D42A27DB-BD31-4B8C-83A1-F6EECF244321}">
                <p14:modId xmlns:p14="http://schemas.microsoft.com/office/powerpoint/2010/main" val="399989765"/>
              </p:ext>
            </p:extLst>
          </p:nvPr>
        </p:nvGraphicFramePr>
        <p:xfrm>
          <a:off x="96838" y="109538"/>
          <a:ext cx="8904287" cy="6534150"/>
        </p:xfrm>
        <a:graphic>
          <a:graphicData uri="http://schemas.openxmlformats.org/drawingml/2006/table">
            <a:tbl>
              <a:tblPr rtl="1" firstRow="1" bandRow="1">
                <a:tableStyleId>{5C22544A-7EE6-4342-B048-85BDC9FD1C3A}</a:tableStyleId>
              </a:tblPr>
              <a:tblGrid>
                <a:gridCol w="1906361">
                  <a:extLst>
                    <a:ext uri="{9D8B030D-6E8A-4147-A177-3AD203B41FA5}">
                      <a16:colId xmlns:a16="http://schemas.microsoft.com/office/drawing/2014/main" val="20000"/>
                    </a:ext>
                  </a:extLst>
                </a:gridCol>
                <a:gridCol w="1805011">
                  <a:extLst>
                    <a:ext uri="{9D8B030D-6E8A-4147-A177-3AD203B41FA5}">
                      <a16:colId xmlns:a16="http://schemas.microsoft.com/office/drawing/2014/main" val="20001"/>
                    </a:ext>
                  </a:extLst>
                </a:gridCol>
                <a:gridCol w="1940446">
                  <a:extLst>
                    <a:ext uri="{9D8B030D-6E8A-4147-A177-3AD203B41FA5}">
                      <a16:colId xmlns:a16="http://schemas.microsoft.com/office/drawing/2014/main" val="20002"/>
                    </a:ext>
                  </a:extLst>
                </a:gridCol>
                <a:gridCol w="1743306">
                  <a:extLst>
                    <a:ext uri="{9D8B030D-6E8A-4147-A177-3AD203B41FA5}">
                      <a16:colId xmlns:a16="http://schemas.microsoft.com/office/drawing/2014/main" val="20003"/>
                    </a:ext>
                  </a:extLst>
                </a:gridCol>
                <a:gridCol w="1509163">
                  <a:extLst>
                    <a:ext uri="{9D8B030D-6E8A-4147-A177-3AD203B41FA5}">
                      <a16:colId xmlns:a16="http://schemas.microsoft.com/office/drawing/2014/main" val="20004"/>
                    </a:ext>
                  </a:extLst>
                </a:gridCol>
              </a:tblGrid>
              <a:tr h="2121614">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dirty="0">
                          <a:ln>
                            <a:noFill/>
                          </a:ln>
                          <a:solidFill>
                            <a:schemeClr val="accent1">
                              <a:lumMod val="50000"/>
                            </a:schemeClr>
                          </a:solidFill>
                          <a:effectLst/>
                          <a:latin typeface="Arial" pitchFamily="34" charset="0"/>
                          <a:cs typeface="Arial" pitchFamily="34" charset="0"/>
                        </a:rPr>
                        <a:t>Disadvantages</a:t>
                      </a:r>
                    </a:p>
                  </a:txBody>
                  <a:tcPr marL="91438" marR="91438" marT="45724" marB="45724" horzOverflow="overflow">
                    <a:solidFill>
                      <a:schemeClr val="bg2">
                        <a:lumMod val="90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dirty="0">
                          <a:ln>
                            <a:noFill/>
                          </a:ln>
                          <a:solidFill>
                            <a:schemeClr val="accent1">
                              <a:lumMod val="50000"/>
                            </a:schemeClr>
                          </a:solidFill>
                          <a:effectLst/>
                          <a:latin typeface="Arial" pitchFamily="34" charset="0"/>
                          <a:cs typeface="Arial" pitchFamily="34" charset="0"/>
                        </a:rPr>
                        <a:t>Advantages</a:t>
                      </a:r>
                    </a:p>
                  </a:txBody>
                  <a:tcPr marL="91438" marR="91438" marT="45724" marB="45724" horzOverflow="overflow">
                    <a:solidFill>
                      <a:schemeClr val="bg2">
                        <a:lumMod val="90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dirty="0">
                          <a:ln>
                            <a:noFill/>
                          </a:ln>
                          <a:solidFill>
                            <a:schemeClr val="accent1">
                              <a:lumMod val="50000"/>
                            </a:schemeClr>
                          </a:solidFill>
                          <a:effectLst/>
                          <a:latin typeface="Arial" pitchFamily="34" charset="0"/>
                          <a:cs typeface="Arial" pitchFamily="34" charset="0"/>
                        </a:rPr>
                        <a:t>reservoir    </a:t>
                      </a:r>
                    </a:p>
                  </a:txBody>
                  <a:tcPr marL="91438" marR="91438" marT="45724" marB="45724" horzOverflow="overflow">
                    <a:solidFill>
                      <a:schemeClr val="bg2">
                        <a:lumMod val="90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a:ln>
                            <a:noFill/>
                          </a:ln>
                          <a:solidFill>
                            <a:schemeClr val="accent1">
                              <a:lumMod val="50000"/>
                            </a:schemeClr>
                          </a:solidFill>
                          <a:effectLst/>
                          <a:latin typeface="Arial" pitchFamily="34" charset="0"/>
                          <a:cs typeface="Arial" pitchFamily="34" charset="0"/>
                        </a:rPr>
                        <a:t>Amount Delivered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a:ln>
                            <a:noFill/>
                          </a:ln>
                          <a:solidFill>
                            <a:schemeClr val="accent1">
                              <a:lumMod val="50000"/>
                            </a:schemeClr>
                          </a:solidFill>
                          <a:effectLst/>
                          <a:latin typeface="Arial" pitchFamily="34" charset="0"/>
                          <a:cs typeface="Arial" pitchFamily="34" charset="0"/>
                        </a:rPr>
                        <a:t>F1o2   (Fraction Inspired Oxygen)</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a:ln>
                            <a:noFill/>
                          </a:ln>
                          <a:solidFill>
                            <a:schemeClr val="accent1">
                              <a:lumMod val="50000"/>
                            </a:schemeClr>
                          </a:solidFill>
                          <a:effectLst/>
                          <a:latin typeface="Arial" pitchFamily="34" charset="0"/>
                          <a:cs typeface="Arial" pitchFamily="34" charset="0"/>
                        </a:rPr>
                        <a:t>  </a:t>
                      </a:r>
                    </a:p>
                  </a:txBody>
                  <a:tcPr marL="91438" marR="91438" marT="45724" marB="45724" horzOverflow="overflow">
                    <a:solidFill>
                      <a:schemeClr val="bg2">
                        <a:lumMod val="90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dirty="0">
                          <a:ln>
                            <a:noFill/>
                          </a:ln>
                          <a:solidFill>
                            <a:schemeClr val="accent1">
                              <a:lumMod val="50000"/>
                            </a:schemeClr>
                          </a:solidFill>
                          <a:effectLst/>
                          <a:latin typeface="Arial" pitchFamily="34" charset="0"/>
                          <a:cs typeface="Arial" pitchFamily="34" charset="0"/>
                        </a:rPr>
                        <a:t>    </a:t>
                      </a:r>
                    </a:p>
                  </a:txBody>
                  <a:tcPr marL="91438" marR="91438" marT="45724" marB="45724" horzOverflow="overflow">
                    <a:solidFill>
                      <a:schemeClr val="bg2">
                        <a:lumMod val="90000"/>
                      </a:schemeClr>
                    </a:solidFill>
                  </a:tcPr>
                </a:tc>
                <a:extLst>
                  <a:ext uri="{0D108BD9-81ED-4DB2-BD59-A6C34878D82A}">
                    <a16:rowId xmlns:a16="http://schemas.microsoft.com/office/drawing/2014/main" val="10000"/>
                  </a:ext>
                </a:extLst>
              </a:tr>
              <a:tr h="4412536">
                <a:tc>
                  <a:txBody>
                    <a:bodyPr/>
                    <a:lstStyle/>
                    <a:p>
                      <a:pPr algn="l" rtl="0" eaLnBrk="1" hangingPunct="1">
                        <a:buFont typeface="Wingdings" pitchFamily="2" charset="2"/>
                        <a:buChar char="Ø"/>
                      </a:pPr>
                      <a:r>
                        <a:rPr lang="en-US" sz="2000" b="1" dirty="0">
                          <a:solidFill>
                            <a:schemeClr val="tx1"/>
                          </a:solidFill>
                          <a:cs typeface="Times New Roman" pitchFamily="18" charset="0"/>
                        </a:rPr>
                        <a:t>may cause irritation to the nasal and</a:t>
                      </a:r>
                      <a:r>
                        <a:rPr lang="en-US" sz="2000" b="1" baseline="0" dirty="0">
                          <a:solidFill>
                            <a:schemeClr val="tx1"/>
                          </a:solidFill>
                          <a:cs typeface="Times New Roman" pitchFamily="18" charset="0"/>
                        </a:rPr>
                        <a:t> </a:t>
                      </a:r>
                      <a:r>
                        <a:rPr lang="en-US" sz="2000" b="1" dirty="0">
                          <a:solidFill>
                            <a:schemeClr val="tx1"/>
                          </a:solidFill>
                          <a:cs typeface="Times New Roman" pitchFamily="18" charset="0"/>
                        </a:rPr>
                        <a:t>pharyngeal mucosa</a:t>
                      </a:r>
                    </a:p>
                    <a:p>
                      <a:pPr algn="l" rtl="0" eaLnBrk="1" hangingPunct="1">
                        <a:buFont typeface="Wingdings" pitchFamily="2" charset="2"/>
                        <a:buNone/>
                      </a:pPr>
                      <a:r>
                        <a:rPr lang="en-US" sz="2000" b="1" dirty="0">
                          <a:solidFill>
                            <a:schemeClr val="tx1"/>
                          </a:solidFill>
                          <a:cs typeface="Times New Roman" pitchFamily="18" charset="0"/>
                        </a:rPr>
                        <a:t> </a:t>
                      </a:r>
                    </a:p>
                    <a:p>
                      <a:pPr algn="l" rtl="0" eaLnBrk="1" hangingPunct="1">
                        <a:buFont typeface="Wingdings" pitchFamily="2" charset="2"/>
                        <a:buChar char="Ø"/>
                      </a:pPr>
                      <a:r>
                        <a:rPr lang="en-US" sz="2000" b="1" dirty="0">
                          <a:solidFill>
                            <a:schemeClr val="tx1"/>
                          </a:solidFill>
                          <a:cs typeface="Times New Roman" pitchFamily="18" charset="0"/>
                        </a:rPr>
                        <a:t>if oxygen flow rates are </a:t>
                      </a:r>
                      <a:r>
                        <a:rPr lang="en-US" sz="2000" b="1" dirty="0">
                          <a:solidFill>
                            <a:srgbClr val="0070C0"/>
                          </a:solidFill>
                          <a:cs typeface="Times New Roman" pitchFamily="18" charset="0"/>
                        </a:rPr>
                        <a:t>above 6 liters/minute </a:t>
                      </a:r>
                      <a:r>
                        <a:rPr lang="en-US" sz="2000" b="1" dirty="0">
                          <a:solidFill>
                            <a:schemeClr val="tx1"/>
                          </a:solidFill>
                          <a:cs typeface="Times New Roman" pitchFamily="18" charset="0"/>
                        </a:rPr>
                        <a:t>Variable </a:t>
                      </a:r>
                      <a:r>
                        <a:rPr lang="en-US" sz="2000" b="1" dirty="0">
                          <a:solidFill>
                            <a:srgbClr val="0070C0"/>
                          </a:solidFill>
                          <a:cs typeface="Times New Roman" pitchFamily="18" charset="0"/>
                        </a:rPr>
                        <a:t>FIO2</a:t>
                      </a:r>
                      <a:endParaRPr kumimoji="0" lang="en-US" sz="2000" b="1" i="0" u="none" strike="noStrike" cap="none" normalizeH="0" baseline="0" dirty="0">
                        <a:ln>
                          <a:noFill/>
                        </a:ln>
                        <a:solidFill>
                          <a:srgbClr val="0070C0"/>
                        </a:solidFill>
                        <a:effectLst/>
                        <a:latin typeface="Arial" pitchFamily="34" charset="0"/>
                        <a:cs typeface="Arial" pitchFamily="34" charset="0"/>
                      </a:endParaRPr>
                    </a:p>
                  </a:txBody>
                  <a:tcPr marL="91438" marR="91438" marT="45724" marB="45724"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Arial" pitchFamily="34" charset="0"/>
                        </a:rPr>
                        <a:t> Client able to talk and eat with oxygen in place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Arial" pitchFamily="34" charset="0"/>
                        </a:rPr>
                        <a:t>Easily used in home setting  </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err="1">
                          <a:ln>
                            <a:noFill/>
                          </a:ln>
                          <a:solidFill>
                            <a:schemeClr val="tx1"/>
                          </a:solidFill>
                          <a:effectLst/>
                          <a:latin typeface="Arial" pitchFamily="34" charset="0"/>
                          <a:cs typeface="Arial" pitchFamily="34" charset="0"/>
                        </a:rPr>
                        <a:t>Nasopharynxdead</a:t>
                      </a:r>
                      <a:r>
                        <a:rPr kumimoji="0" lang="en-US" sz="2000" b="1" i="0" u="none" strike="noStrike" cap="none" normalizeH="0" baseline="0" dirty="0">
                          <a:ln>
                            <a:noFill/>
                          </a:ln>
                          <a:solidFill>
                            <a:schemeClr val="tx1"/>
                          </a:solidFill>
                          <a:effectLst/>
                          <a:latin typeface="Arial" pitchFamily="34" charset="0"/>
                          <a:cs typeface="Arial" pitchFamily="34" charset="0"/>
                        </a:rPr>
                        <a:t> space 50ml</a:t>
                      </a:r>
                    </a:p>
                  </a:txBody>
                  <a:tcPr marL="91438" marR="91438" marT="45724" marB="45724"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ar-SA" sz="20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Low flow</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24-44 %</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1 L\min=24%</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2 L\min=28%</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3 L\min=32%</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4 L\min=36%</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5 L\min=40%</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6 L\min=44%</a:t>
                      </a:r>
                    </a:p>
                  </a:txBody>
                  <a:tcPr marL="91438" marR="91438" marT="45724" marB="45724"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1" i="0" u="none" strike="noStrike" cap="none" normalizeH="0" baseline="0" dirty="0">
                          <a:ln>
                            <a:noFill/>
                          </a:ln>
                          <a:solidFill>
                            <a:srgbClr val="7030A0"/>
                          </a:solidFill>
                          <a:effectLst/>
                          <a:latin typeface="Arial" pitchFamily="34" charset="0"/>
                          <a:cs typeface="Arial" pitchFamily="34" charset="0"/>
                        </a:rPr>
                        <a:t>Nasal</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1" i="0" u="none" strike="noStrike" cap="none" normalizeH="0" baseline="0" dirty="0">
                          <a:ln>
                            <a:noFill/>
                          </a:ln>
                          <a:solidFill>
                            <a:srgbClr val="7030A0"/>
                          </a:solidFill>
                          <a:effectLst/>
                          <a:latin typeface="Arial" pitchFamily="34" charset="0"/>
                          <a:cs typeface="Arial" pitchFamily="34" charset="0"/>
                        </a:rPr>
                        <a:t>prongs </a:t>
                      </a:r>
                    </a:p>
                  </a:txBody>
                  <a:tcPr marL="91438" marR="91438" marT="45724" marB="45724"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36795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محتوى 3">
            <a:extLst>
              <a:ext uri="{FF2B5EF4-FFF2-40B4-BE49-F238E27FC236}">
                <a16:creationId xmlns:a16="http://schemas.microsoft.com/office/drawing/2014/main" id="{EB077A46-9CB6-4BAF-B7D7-01C93D458436}"/>
              </a:ext>
            </a:extLst>
          </p:cNvPr>
          <p:cNvSpPr txBox="1">
            <a:spLocks/>
          </p:cNvSpPr>
          <p:nvPr/>
        </p:nvSpPr>
        <p:spPr>
          <a:xfrm>
            <a:off x="971600" y="2780928"/>
            <a:ext cx="7715200" cy="3345235"/>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buFont typeface="Arial" pitchFamily="34" charset="0"/>
              <a:buChar char="•"/>
            </a:pPr>
            <a:endParaRPr lang="ar-SA" altLang="en-US" sz="2400" b="1" dirty="0">
              <a:latin typeface="Calibri" pitchFamily="34" charset="0"/>
              <a:cs typeface="Calibri" pitchFamily="34" charset="0"/>
            </a:endParaRPr>
          </a:p>
        </p:txBody>
      </p:sp>
      <p:sp>
        <p:nvSpPr>
          <p:cNvPr id="3" name="Title 2"/>
          <p:cNvSpPr>
            <a:spLocks noGrp="1"/>
          </p:cNvSpPr>
          <p:nvPr>
            <p:ph type="title"/>
          </p:nvPr>
        </p:nvSpPr>
        <p:spPr>
          <a:xfrm>
            <a:off x="107503" y="121904"/>
            <a:ext cx="3399625" cy="930832"/>
          </a:xfrm>
        </p:spPr>
        <p:txBody>
          <a:bodyPr/>
          <a:lstStyle/>
          <a:p>
            <a:pPr marL="0" indent="0">
              <a:buNone/>
            </a:pPr>
            <a:r>
              <a:rPr lang="en-GB" sz="4400" dirty="0">
                <a:solidFill>
                  <a:srgbClr val="7030A0"/>
                </a:solidFill>
                <a:latin typeface="Times New Roman" pitchFamily="18" charset="0"/>
                <a:cs typeface="Times New Roman" pitchFamily="18" charset="0"/>
              </a:rPr>
              <a:t>Face Mask</a:t>
            </a:r>
          </a:p>
        </p:txBody>
      </p:sp>
      <p:sp>
        <p:nvSpPr>
          <p:cNvPr id="2" name="Text Placeholder 1">
            <a:extLst>
              <a:ext uri="{FF2B5EF4-FFF2-40B4-BE49-F238E27FC236}">
                <a16:creationId xmlns:a16="http://schemas.microsoft.com/office/drawing/2014/main" id="{6AF179F8-E7D8-95CA-8DB1-3F0ED3162291}"/>
              </a:ext>
            </a:extLst>
          </p:cNvPr>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287" y="159965"/>
            <a:ext cx="2957513"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57287" y="2636912"/>
            <a:ext cx="4572000" cy="3693319"/>
          </a:xfrm>
          <a:prstGeom prst="rect">
            <a:avLst/>
          </a:prstGeom>
        </p:spPr>
        <p:txBody>
          <a:bodyPr>
            <a:spAutoFit/>
          </a:bodyPr>
          <a:lstStyle/>
          <a:p>
            <a:pPr>
              <a:buFont typeface="Wingdings" panose="05000000000000000000" pitchFamily="2" charset="2"/>
              <a:buChar char="Ø"/>
            </a:pPr>
            <a:endParaRPr lang="en-US" altLang="en-US" b="1" dirty="0">
              <a:solidFill>
                <a:srgbClr val="FF0066"/>
              </a:solidFill>
              <a:latin typeface="Comic Sans MS" panose="030F0702030302020204" pitchFamily="66" charset="0"/>
              <a:cs typeface="Times New Roman" panose="02020603050405020304" pitchFamily="18" charset="0"/>
            </a:endParaRPr>
          </a:p>
          <a:p>
            <a:r>
              <a:rPr lang="en-US" altLang="en-US" sz="2400" b="1" dirty="0">
                <a:latin typeface="Times New Roman" pitchFamily="18" charset="0"/>
                <a:cs typeface="Times New Roman" pitchFamily="18" charset="0"/>
              </a:rPr>
              <a:t>Types of face mask</a:t>
            </a:r>
            <a:r>
              <a:rPr lang="en-US" altLang="en-US" sz="2400" dirty="0">
                <a:latin typeface="Times New Roman" pitchFamily="18" charset="0"/>
                <a:cs typeface="Times New Roman" pitchFamily="18" charset="0"/>
              </a:rPr>
              <a:t>:</a:t>
            </a:r>
          </a:p>
          <a:p>
            <a:endParaRPr lang="en-US" altLang="en-US" sz="2400" dirty="0">
              <a:latin typeface="Times New Roman" pitchFamily="18" charset="0"/>
              <a:cs typeface="Times New Roman" pitchFamily="18" charset="0"/>
            </a:endParaRPr>
          </a:p>
          <a:p>
            <a:pPr marL="285750" indent="-285750">
              <a:buFont typeface="Arial" pitchFamily="34" charset="0"/>
              <a:buChar char="•"/>
            </a:pPr>
            <a:r>
              <a:rPr lang="en-US" altLang="en-US" sz="2400" dirty="0">
                <a:latin typeface="Times New Roman" pitchFamily="18" charset="0"/>
                <a:cs typeface="Times New Roman" pitchFamily="18" charset="0"/>
              </a:rPr>
              <a:t>Simple Oxygen mask</a:t>
            </a:r>
          </a:p>
          <a:p>
            <a:pPr marL="285750" indent="-285750">
              <a:buFont typeface="Arial" pitchFamily="34" charset="0"/>
              <a:buChar char="•"/>
            </a:pPr>
            <a:endParaRPr lang="en-US" altLang="en-US" sz="2400" dirty="0">
              <a:latin typeface="Times New Roman" pitchFamily="18" charset="0"/>
              <a:cs typeface="Times New Roman" pitchFamily="18" charset="0"/>
            </a:endParaRPr>
          </a:p>
          <a:p>
            <a:pPr marL="285750" indent="-285750">
              <a:buFont typeface="Arial" pitchFamily="34" charset="0"/>
              <a:buChar char="•"/>
            </a:pPr>
            <a:r>
              <a:rPr lang="en-US" altLang="en-US" sz="2400" dirty="0">
                <a:latin typeface="Times New Roman" pitchFamily="18" charset="0"/>
                <a:cs typeface="Times New Roman" pitchFamily="18" charset="0"/>
              </a:rPr>
              <a:t>Partial </a:t>
            </a:r>
            <a:r>
              <a:rPr lang="en-US" altLang="en-US" sz="2400" dirty="0" err="1">
                <a:latin typeface="Times New Roman" pitchFamily="18" charset="0"/>
                <a:cs typeface="Times New Roman" pitchFamily="18" charset="0"/>
              </a:rPr>
              <a:t>rebreather</a:t>
            </a:r>
            <a:r>
              <a:rPr lang="en-US" altLang="en-US" sz="2400" dirty="0">
                <a:latin typeface="Times New Roman" pitchFamily="18" charset="0"/>
                <a:cs typeface="Times New Roman" pitchFamily="18" charset="0"/>
              </a:rPr>
              <a:t> mask</a:t>
            </a:r>
          </a:p>
          <a:p>
            <a:pPr marL="285750" indent="-285750">
              <a:buFont typeface="Arial" pitchFamily="34" charset="0"/>
              <a:buChar char="•"/>
            </a:pPr>
            <a:endParaRPr lang="en-US" altLang="en-US" sz="2400" dirty="0">
              <a:latin typeface="Times New Roman" pitchFamily="18" charset="0"/>
              <a:cs typeface="Times New Roman" pitchFamily="18" charset="0"/>
            </a:endParaRPr>
          </a:p>
          <a:p>
            <a:pPr marL="285750" indent="-285750">
              <a:buFont typeface="Arial" pitchFamily="34" charset="0"/>
              <a:buChar char="•"/>
            </a:pPr>
            <a:r>
              <a:rPr lang="en-US" altLang="en-US" sz="2400" dirty="0">
                <a:latin typeface="Times New Roman" pitchFamily="18" charset="0"/>
                <a:cs typeface="Times New Roman" pitchFamily="18" charset="0"/>
              </a:rPr>
              <a:t>Non </a:t>
            </a:r>
            <a:r>
              <a:rPr lang="en-US" altLang="en-US" sz="2400" dirty="0" err="1">
                <a:latin typeface="Times New Roman" pitchFamily="18" charset="0"/>
                <a:cs typeface="Times New Roman" pitchFamily="18" charset="0"/>
              </a:rPr>
              <a:t>rebreather</a:t>
            </a:r>
            <a:r>
              <a:rPr lang="en-US" altLang="en-US" sz="2400" dirty="0">
                <a:latin typeface="Times New Roman" pitchFamily="18" charset="0"/>
                <a:cs typeface="Times New Roman" pitchFamily="18" charset="0"/>
              </a:rPr>
              <a:t> mask</a:t>
            </a:r>
          </a:p>
          <a:p>
            <a:pPr marL="285750" indent="-285750">
              <a:buFont typeface="Arial" pitchFamily="34" charset="0"/>
              <a:buChar char="•"/>
            </a:pPr>
            <a:endParaRPr lang="en-US" altLang="en-US" sz="2400" dirty="0">
              <a:latin typeface="Times New Roman" pitchFamily="18" charset="0"/>
              <a:cs typeface="Times New Roman" pitchFamily="18" charset="0"/>
            </a:endParaRPr>
          </a:p>
          <a:p>
            <a:pPr marL="285750" indent="-285750">
              <a:buFont typeface="Arial" pitchFamily="34" charset="0"/>
              <a:buChar char="•"/>
            </a:pPr>
            <a:r>
              <a:rPr lang="en-US" altLang="en-US" sz="2400" dirty="0" err="1">
                <a:latin typeface="Times New Roman" pitchFamily="18" charset="0"/>
                <a:cs typeface="Times New Roman" pitchFamily="18" charset="0"/>
              </a:rPr>
              <a:t>Venturi</a:t>
            </a:r>
            <a:r>
              <a:rPr lang="en-US" altLang="en-US" sz="2400" dirty="0">
                <a:latin typeface="Times New Roman" pitchFamily="18" charset="0"/>
                <a:cs typeface="Times New Roman" pitchFamily="18" charset="0"/>
              </a:rPr>
              <a:t> mask</a:t>
            </a:r>
            <a:endParaRPr lang="en-GB" sz="2400" dirty="0">
              <a:latin typeface="Times New Roman" pitchFamily="18" charset="0"/>
              <a:cs typeface="Times New Roman" pitchFamily="18" charset="0"/>
            </a:endParaRPr>
          </a:p>
        </p:txBody>
      </p:sp>
    </p:spTree>
    <p:extLst>
      <p:ext uri="{BB962C8B-B14F-4D97-AF65-F5344CB8AC3E}">
        <p14:creationId xmlns:p14="http://schemas.microsoft.com/office/powerpoint/2010/main" val="558377446"/>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عنوان 4">
            <a:extLst>
              <a:ext uri="{FF2B5EF4-FFF2-40B4-BE49-F238E27FC236}">
                <a16:creationId xmlns:a16="http://schemas.microsoft.com/office/drawing/2014/main" id="{DC21634D-B8D5-40A9-94CF-528E4B218094}"/>
              </a:ext>
            </a:extLst>
          </p:cNvPr>
          <p:cNvSpPr>
            <a:spLocks noGrp="1"/>
          </p:cNvSpPr>
          <p:nvPr>
            <p:ph type="title" idx="4294967295"/>
          </p:nvPr>
        </p:nvSpPr>
        <p:spPr>
          <a:xfrm>
            <a:off x="0" y="274638"/>
            <a:ext cx="8291513" cy="1143000"/>
          </a:xfrm>
        </p:spPr>
        <p:txBody>
          <a:bodyPr/>
          <a:lstStyle/>
          <a:p>
            <a:pPr marL="0" indent="0" algn="ctr" rtl="0" eaLnBrk="1" hangingPunct="1">
              <a:buNone/>
            </a:pPr>
            <a:r>
              <a:rPr lang="en-US" altLang="en-US" dirty="0">
                <a:solidFill>
                  <a:srgbClr val="FF0066"/>
                </a:solidFill>
                <a:effectLst/>
                <a:latin typeface="Comic Sans MS" panose="030F0702030302020204" pitchFamily="66" charset="0"/>
                <a:cs typeface="Tahoma" panose="020B0604030504040204" pitchFamily="34" charset="0"/>
              </a:rPr>
              <a:t>S</a:t>
            </a:r>
            <a:r>
              <a:rPr lang="en-US" altLang="en-US" b="1" dirty="0">
                <a:solidFill>
                  <a:srgbClr val="FF0066"/>
                </a:solidFill>
                <a:effectLst/>
                <a:latin typeface="Comic Sans MS" panose="030F0702030302020204" pitchFamily="66" charset="0"/>
                <a:cs typeface="Tahoma" panose="020B0604030504040204" pitchFamily="34" charset="0"/>
              </a:rPr>
              <a:t>imple Oxygen mask</a:t>
            </a:r>
          </a:p>
        </p:txBody>
      </p:sp>
      <p:sp>
        <p:nvSpPr>
          <p:cNvPr id="43011" name="عنصر نائب للنص 9">
            <a:extLst>
              <a:ext uri="{FF2B5EF4-FFF2-40B4-BE49-F238E27FC236}">
                <a16:creationId xmlns:a16="http://schemas.microsoft.com/office/drawing/2014/main" id="{C83BCCD5-DACA-478F-9F7C-A133ABF43B93}"/>
              </a:ext>
            </a:extLst>
          </p:cNvPr>
          <p:cNvSpPr>
            <a:spLocks noGrp="1"/>
          </p:cNvSpPr>
          <p:nvPr>
            <p:ph type="body" sz="half" idx="4294967295"/>
          </p:nvPr>
        </p:nvSpPr>
        <p:spPr>
          <a:xfrm>
            <a:off x="0" y="1428750"/>
            <a:ext cx="5000625" cy="5143500"/>
          </a:xfrm>
        </p:spPr>
        <p:txBody>
          <a:bodyPr/>
          <a:lstStyle/>
          <a:p>
            <a:pPr marL="0" indent="0" algn="l" rtl="0" eaLnBrk="1" hangingPunct="1">
              <a:buFont typeface="Wingdings 3" panose="05040102010807070707" pitchFamily="18" charset="2"/>
              <a:buNone/>
              <a:defRPr/>
            </a:pPr>
            <a:endParaRPr lang="en-US" sz="2800" b="1" dirty="0">
              <a:cs typeface="Times New Roman" panose="02020603050405020304" pitchFamily="18" charset="0"/>
            </a:endParaRPr>
          </a:p>
          <a:p>
            <a:pPr algn="l" rtl="0" eaLnBrk="1" hangingPunct="1">
              <a:buFont typeface="Wingdings" panose="05000000000000000000" pitchFamily="2" charset="2"/>
              <a:buChar char="Ø"/>
              <a:defRPr/>
            </a:pPr>
            <a:endParaRPr lang="en-US" sz="2800" b="1" dirty="0">
              <a:cs typeface="Times New Roman" panose="02020603050405020304" pitchFamily="18" charset="0"/>
            </a:endParaRPr>
          </a:p>
          <a:p>
            <a:pPr eaLnBrk="1" hangingPunct="1">
              <a:buFont typeface="Wingdings" panose="05000000000000000000" pitchFamily="2" charset="2"/>
              <a:buChar char="Ø"/>
              <a:defRPr/>
            </a:pPr>
            <a:endParaRPr lang="ar-SA" sz="2800" b="1" dirty="0"/>
          </a:p>
        </p:txBody>
      </p:sp>
      <p:pic>
        <p:nvPicPr>
          <p:cNvPr id="37893" name="Picture 5" descr="سيمبل ماسك">
            <a:extLst>
              <a:ext uri="{FF2B5EF4-FFF2-40B4-BE49-F238E27FC236}">
                <a16:creationId xmlns:a16="http://schemas.microsoft.com/office/drawing/2014/main" id="{25494CC3-DA47-4E4C-90C0-C589D2CCD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431644"/>
            <a:ext cx="38576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9445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عنوان 2">
            <a:extLst>
              <a:ext uri="{FF2B5EF4-FFF2-40B4-BE49-F238E27FC236}">
                <a16:creationId xmlns:a16="http://schemas.microsoft.com/office/drawing/2014/main" id="{F12E8B1F-CD96-46C4-AE69-86CF6D5989FF}"/>
              </a:ext>
            </a:extLst>
          </p:cNvPr>
          <p:cNvSpPr>
            <a:spLocks noGrp="1"/>
          </p:cNvSpPr>
          <p:nvPr>
            <p:ph type="title"/>
          </p:nvPr>
        </p:nvSpPr>
        <p:spPr>
          <a:xfrm>
            <a:off x="251520" y="188640"/>
            <a:ext cx="6512511" cy="1143000"/>
          </a:xfrm>
        </p:spPr>
        <p:txBody>
          <a:bodyPr/>
          <a:lstStyle/>
          <a:p>
            <a:pPr marL="0" indent="0" algn="ctr" eaLnBrk="1" hangingPunct="1">
              <a:buNone/>
            </a:pPr>
            <a:r>
              <a:rPr lang="en-US" altLang="en-US" sz="4400" b="1" dirty="0">
                <a:solidFill>
                  <a:srgbClr val="7030A0"/>
                </a:solidFill>
                <a:effectLst/>
                <a:latin typeface="Times New Roman" pitchFamily="18" charset="0"/>
                <a:cs typeface="Times New Roman" pitchFamily="18" charset="0"/>
              </a:rPr>
              <a:t>The Simple Oxygen Mask</a:t>
            </a:r>
            <a:endParaRPr lang="ar-SA" altLang="en-US" sz="4400" dirty="0">
              <a:solidFill>
                <a:srgbClr val="7030A0"/>
              </a:solidFill>
              <a:effectLst/>
              <a:latin typeface="Times New Roman" pitchFamily="18" charset="0"/>
              <a:cs typeface="Times New Roman" pitchFamily="18" charset="0"/>
            </a:endParaRPr>
          </a:p>
        </p:txBody>
      </p:sp>
      <p:sp>
        <p:nvSpPr>
          <p:cNvPr id="38915" name="عنصر نائب للمحتوى 3">
            <a:extLst>
              <a:ext uri="{FF2B5EF4-FFF2-40B4-BE49-F238E27FC236}">
                <a16:creationId xmlns:a16="http://schemas.microsoft.com/office/drawing/2014/main" id="{105E1D15-F54A-464F-ACAF-A757C9B12E48}"/>
              </a:ext>
            </a:extLst>
          </p:cNvPr>
          <p:cNvSpPr>
            <a:spLocks noGrp="1"/>
          </p:cNvSpPr>
          <p:nvPr>
            <p:ph type="body" idx="4294967295"/>
          </p:nvPr>
        </p:nvSpPr>
        <p:spPr>
          <a:xfrm>
            <a:off x="539552" y="1124744"/>
            <a:ext cx="7777162" cy="2880320"/>
          </a:xfrm>
        </p:spPr>
        <p:txBody>
          <a:bodyPr>
            <a:normAutofit/>
          </a:bodyPr>
          <a:lstStyle/>
          <a:p>
            <a:pPr>
              <a:buFont typeface="Arial" pitchFamily="34" charset="0"/>
              <a:buChar char="•"/>
            </a:pPr>
            <a:r>
              <a:rPr lang="en-US" sz="2400" b="0" dirty="0">
                <a:solidFill>
                  <a:schemeClr val="tx1"/>
                </a:solidFill>
                <a:latin typeface="Times New Roman" pitchFamily="18" charset="0"/>
                <a:cs typeface="Times New Roman" pitchFamily="18" charset="0"/>
              </a:rPr>
              <a:t>Made of clear, flexible , plastic or rubber that can be molded to fit the face.</a:t>
            </a:r>
            <a:endParaRPr lang="en-US" altLang="en-US" sz="2400" b="0" dirty="0">
              <a:solidFill>
                <a:schemeClr val="tx1"/>
              </a:solidFill>
              <a:latin typeface="Times New Roman" pitchFamily="18" charset="0"/>
              <a:cs typeface="Times New Roman" pitchFamily="18" charset="0"/>
            </a:endParaRPr>
          </a:p>
          <a:p>
            <a:pPr algn="l" rtl="0" eaLnBrk="1" hangingPunct="1">
              <a:buFont typeface="Arial" pitchFamily="34" charset="0"/>
              <a:buChar char="•"/>
            </a:pPr>
            <a:r>
              <a:rPr lang="en-US" altLang="en-US" sz="2400" b="0" dirty="0">
                <a:solidFill>
                  <a:schemeClr val="tx1"/>
                </a:solidFill>
                <a:latin typeface="Times New Roman" pitchFamily="18" charset="0"/>
                <a:cs typeface="Times New Roman" pitchFamily="18" charset="0"/>
              </a:rPr>
              <a:t>It delivers 35% to 60% oxygen.</a:t>
            </a:r>
          </a:p>
          <a:p>
            <a:pPr algn="l" rtl="0" eaLnBrk="1" hangingPunct="1">
              <a:buFont typeface="Arial" pitchFamily="34" charset="0"/>
              <a:buChar char="•"/>
            </a:pPr>
            <a:r>
              <a:rPr lang="en-US" altLang="en-US" sz="2400" b="0" dirty="0">
                <a:solidFill>
                  <a:schemeClr val="tx1"/>
                </a:solidFill>
                <a:latin typeface="Times New Roman" pitchFamily="18" charset="0"/>
                <a:cs typeface="Times New Roman" pitchFamily="18" charset="0"/>
              </a:rPr>
              <a:t>A flow rate of 6 to 10 liters per minute.</a:t>
            </a:r>
          </a:p>
          <a:p>
            <a:pPr algn="l" rtl="0" eaLnBrk="1" hangingPunct="1">
              <a:buFont typeface="Arial" pitchFamily="34" charset="0"/>
              <a:buChar char="•"/>
            </a:pPr>
            <a:r>
              <a:rPr lang="en-US" altLang="en-US" sz="2400" b="0" dirty="0">
                <a:solidFill>
                  <a:schemeClr val="tx1"/>
                </a:solidFill>
                <a:latin typeface="Times New Roman" pitchFamily="18" charset="0"/>
                <a:cs typeface="Times New Roman" pitchFamily="18" charset="0"/>
              </a:rPr>
              <a:t>Often it is used when an increased delivery of oxygen is needed for short periods(i.e.&lt; 12 hours).</a:t>
            </a:r>
          </a:p>
          <a:p>
            <a:pPr eaLnBrk="1" hangingPunct="1">
              <a:buFont typeface="Wingdings" panose="05000000000000000000" pitchFamily="2" charset="2"/>
              <a:buChar char="Ø"/>
            </a:pPr>
            <a:endParaRPr lang="ar-SA" altLang="en-US" sz="3200" dirty="0"/>
          </a:p>
        </p:txBody>
      </p:sp>
    </p:spTree>
    <p:extLst>
      <p:ext uri="{BB962C8B-B14F-4D97-AF65-F5344CB8AC3E}">
        <p14:creationId xmlns:p14="http://schemas.microsoft.com/office/powerpoint/2010/main" val="915478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عنصر نائب للمحتوى 3">
            <a:extLst>
              <a:ext uri="{FF2B5EF4-FFF2-40B4-BE49-F238E27FC236}">
                <a16:creationId xmlns:a16="http://schemas.microsoft.com/office/drawing/2014/main" id="{657FD163-CCCF-470F-BC3F-E0974E9A2C58}"/>
              </a:ext>
            </a:extLst>
          </p:cNvPr>
          <p:cNvGraphicFramePr>
            <a:graphicFrameLocks noGrp="1"/>
          </p:cNvGraphicFramePr>
          <p:nvPr>
            <p:ph sz="quarter" idx="13"/>
            <p:extLst>
              <p:ext uri="{D42A27DB-BD31-4B8C-83A1-F6EECF244321}">
                <p14:modId xmlns:p14="http://schemas.microsoft.com/office/powerpoint/2010/main" val="3587515421"/>
              </p:ext>
            </p:extLst>
          </p:nvPr>
        </p:nvGraphicFramePr>
        <p:xfrm>
          <a:off x="143328" y="0"/>
          <a:ext cx="8932410" cy="6870192"/>
        </p:xfrm>
        <a:graphic>
          <a:graphicData uri="http://schemas.openxmlformats.org/drawingml/2006/table">
            <a:tbl>
              <a:tblPr rtl="1" firstRow="1" bandRow="1">
                <a:tableStyleId>{5C22544A-7EE6-4342-B048-85BDC9FD1C3A}</a:tableStyleId>
              </a:tblPr>
              <a:tblGrid>
                <a:gridCol w="2847286">
                  <a:extLst>
                    <a:ext uri="{9D8B030D-6E8A-4147-A177-3AD203B41FA5}">
                      <a16:colId xmlns:a16="http://schemas.microsoft.com/office/drawing/2014/main" val="20000"/>
                    </a:ext>
                  </a:extLst>
                </a:gridCol>
                <a:gridCol w="2226800">
                  <a:extLst>
                    <a:ext uri="{9D8B030D-6E8A-4147-A177-3AD203B41FA5}">
                      <a16:colId xmlns:a16="http://schemas.microsoft.com/office/drawing/2014/main" val="20001"/>
                    </a:ext>
                  </a:extLst>
                </a:gridCol>
                <a:gridCol w="1591984">
                  <a:extLst>
                    <a:ext uri="{9D8B030D-6E8A-4147-A177-3AD203B41FA5}">
                      <a16:colId xmlns:a16="http://schemas.microsoft.com/office/drawing/2014/main" val="20002"/>
                    </a:ext>
                  </a:extLst>
                </a:gridCol>
                <a:gridCol w="1626816">
                  <a:extLst>
                    <a:ext uri="{9D8B030D-6E8A-4147-A177-3AD203B41FA5}">
                      <a16:colId xmlns:a16="http://schemas.microsoft.com/office/drawing/2014/main" val="20003"/>
                    </a:ext>
                  </a:extLst>
                </a:gridCol>
                <a:gridCol w="639524">
                  <a:extLst>
                    <a:ext uri="{9D8B030D-6E8A-4147-A177-3AD203B41FA5}">
                      <a16:colId xmlns:a16="http://schemas.microsoft.com/office/drawing/2014/main" val="20004"/>
                    </a:ext>
                  </a:extLst>
                </a:gridCol>
              </a:tblGrid>
              <a:tr h="1500198">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Disadvantages</a:t>
                      </a:r>
                    </a:p>
                  </a:txBody>
                  <a:tcPr horzOverflow="overflow">
                    <a:solidFill>
                      <a:schemeClr val="bg1">
                        <a:lumMod val="8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Advantages</a:t>
                      </a:r>
                    </a:p>
                  </a:txBody>
                  <a:tcPr horzOverflow="overflow">
                    <a:solidFill>
                      <a:schemeClr val="bg1">
                        <a:lumMod val="8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600" b="1" i="1" u="none" strike="noStrike" cap="none" normalizeH="0" baseline="0" dirty="0">
                        <a:ln>
                          <a:noFill/>
                        </a:ln>
                        <a:solidFill>
                          <a:schemeClr val="tx2"/>
                        </a:solidFill>
                        <a:effectLst/>
                        <a:latin typeface="Arial" pitchFamily="34" charset="0"/>
                        <a:cs typeface="Arial" pitchFamily="34" charset="0"/>
                      </a:endParaRPr>
                    </a:p>
                  </a:txBody>
                  <a:tcPr horzOverflow="overflow">
                    <a:solidFill>
                      <a:schemeClr val="bg1">
                        <a:lumMod val="8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Amount Delivered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F1o2   (Fraction Inspired Oxygen)</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  </a:t>
                      </a:r>
                    </a:p>
                  </a:txBody>
                  <a:tcPr horzOverflow="overflow">
                    <a:solidFill>
                      <a:schemeClr val="bg1">
                        <a:lumMod val="8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4000" b="1" i="1" u="none" strike="noStrike" cap="none" normalizeH="0" baseline="0" dirty="0">
                          <a:ln>
                            <a:noFill/>
                          </a:ln>
                          <a:solidFill>
                            <a:srgbClr val="7030A0"/>
                          </a:solidFill>
                          <a:effectLst/>
                          <a:latin typeface="Arial" pitchFamily="34" charset="0"/>
                          <a:cs typeface="Arial" pitchFamily="34" charset="0"/>
                        </a:rPr>
                        <a:t>   </a:t>
                      </a:r>
                    </a:p>
                  </a:txBody>
                  <a:tcPr horzOverflow="overflow">
                    <a:solidFill>
                      <a:schemeClr val="bg1">
                        <a:lumMod val="85000"/>
                      </a:schemeClr>
                    </a:solidFill>
                  </a:tcPr>
                </a:tc>
                <a:extLst>
                  <a:ext uri="{0D108BD9-81ED-4DB2-BD59-A6C34878D82A}">
                    <a16:rowId xmlns:a16="http://schemas.microsoft.com/office/drawing/2014/main" val="10000"/>
                  </a:ext>
                </a:extLst>
              </a:tr>
              <a:tr h="4870284">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mn-cs"/>
                        </a:rPr>
                        <a:t>Tight seal not present,</a:t>
                      </a:r>
                      <a:r>
                        <a:rPr lang="en-GB" b="1" spc="-10" dirty="0">
                          <a:solidFill>
                            <a:schemeClr val="tx1"/>
                          </a:solidFill>
                          <a:latin typeface="Arial"/>
                          <a:cs typeface="Arial"/>
                        </a:rPr>
                        <a:t>air leak, mixed  </a:t>
                      </a:r>
                      <a:r>
                        <a:rPr lang="en-GB" b="1" spc="-5" dirty="0">
                          <a:solidFill>
                            <a:schemeClr val="tx1"/>
                          </a:solidFill>
                          <a:latin typeface="Arial"/>
                          <a:cs typeface="Arial"/>
                        </a:rPr>
                        <a:t>room air </a:t>
                      </a:r>
                      <a:r>
                        <a:rPr lang="en-GB" b="1" spc="-10" dirty="0">
                          <a:solidFill>
                            <a:schemeClr val="tx1"/>
                          </a:solidFill>
                          <a:latin typeface="Arial"/>
                          <a:cs typeface="Arial"/>
                        </a:rPr>
                        <a:t>(lower</a:t>
                      </a:r>
                      <a:r>
                        <a:rPr lang="en-GB" b="1" spc="-45" dirty="0">
                          <a:solidFill>
                            <a:schemeClr val="tx1"/>
                          </a:solidFill>
                          <a:latin typeface="Arial"/>
                          <a:cs typeface="Arial"/>
                        </a:rPr>
                        <a:t> </a:t>
                      </a:r>
                      <a:r>
                        <a:rPr lang="en-GB" b="1" spc="-5" dirty="0">
                          <a:solidFill>
                            <a:schemeClr val="tx1"/>
                          </a:solidFill>
                          <a:latin typeface="Arial"/>
                          <a:cs typeface="Arial"/>
                        </a:rPr>
                        <a:t>FiO2)</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lang="en-GB" b="1" spc="-10" dirty="0">
                          <a:solidFill>
                            <a:schemeClr val="tx1"/>
                          </a:solidFill>
                          <a:latin typeface="Arial"/>
                          <a:cs typeface="Arial"/>
                        </a:rPr>
                        <a:t>Limited </a:t>
                      </a:r>
                      <a:r>
                        <a:rPr lang="en-GB" b="1" dirty="0">
                          <a:solidFill>
                            <a:schemeClr val="tx1"/>
                          </a:solidFill>
                          <a:latin typeface="Arial"/>
                          <a:cs typeface="Arial"/>
                        </a:rPr>
                        <a:t>FiO2 </a:t>
                      </a:r>
                      <a:r>
                        <a:rPr lang="en-GB" b="1" spc="-10" dirty="0">
                          <a:solidFill>
                            <a:schemeClr val="tx1"/>
                          </a:solidFill>
                          <a:latin typeface="Arial"/>
                          <a:cs typeface="Arial"/>
                        </a:rPr>
                        <a:t>(Max</a:t>
                      </a:r>
                      <a:r>
                        <a:rPr lang="en-GB" b="1" spc="-80" dirty="0">
                          <a:solidFill>
                            <a:schemeClr val="tx1"/>
                          </a:solidFill>
                          <a:latin typeface="Arial"/>
                          <a:cs typeface="Arial"/>
                        </a:rPr>
                        <a:t> </a:t>
                      </a:r>
                      <a:r>
                        <a:rPr lang="en-GB" b="1" spc="-10" dirty="0">
                          <a:solidFill>
                            <a:schemeClr val="tx1"/>
                          </a:solidFill>
                          <a:latin typeface="Arial"/>
                          <a:cs typeface="Arial"/>
                        </a:rPr>
                        <a:t>60%)  </a:t>
                      </a:r>
                      <a:r>
                        <a:rPr lang="en-GB" b="1" spc="-5" dirty="0" err="1">
                          <a:solidFill>
                            <a:schemeClr val="tx1"/>
                          </a:solidFill>
                          <a:latin typeface="Arial"/>
                          <a:cs typeface="Arial"/>
                        </a:rPr>
                        <a:t>Pt</a:t>
                      </a:r>
                      <a:r>
                        <a:rPr lang="en-GB" b="1" spc="-5" dirty="0">
                          <a:solidFill>
                            <a:schemeClr val="tx1"/>
                          </a:solidFill>
                          <a:latin typeface="Arial"/>
                          <a:cs typeface="Arial"/>
                        </a:rPr>
                        <a:t> </a:t>
                      </a:r>
                      <a:r>
                        <a:rPr lang="en-GB" b="1" spc="-10" dirty="0">
                          <a:solidFill>
                            <a:schemeClr val="tx1"/>
                          </a:solidFill>
                          <a:latin typeface="Arial"/>
                          <a:cs typeface="Arial"/>
                        </a:rPr>
                        <a:t>demand not </a:t>
                      </a:r>
                      <a:r>
                        <a:rPr lang="en-GB" b="1" dirty="0">
                          <a:solidFill>
                            <a:schemeClr val="tx1"/>
                          </a:solidFill>
                          <a:latin typeface="Arial"/>
                          <a:cs typeface="Arial"/>
                        </a:rPr>
                        <a:t>met </a:t>
                      </a:r>
                      <a:r>
                        <a:rPr lang="en-GB" b="1" spc="-5" dirty="0">
                          <a:solidFill>
                            <a:schemeClr val="tx1"/>
                          </a:solidFill>
                          <a:latin typeface="Arial"/>
                          <a:cs typeface="Arial"/>
                        </a:rPr>
                        <a:t>in  some</a:t>
                      </a:r>
                      <a:r>
                        <a:rPr lang="en-GB" b="1" spc="-10" dirty="0">
                          <a:solidFill>
                            <a:schemeClr val="tx1"/>
                          </a:solidFill>
                          <a:latin typeface="Arial"/>
                          <a:cs typeface="Arial"/>
                        </a:rPr>
                        <a:t> </a:t>
                      </a:r>
                      <a:r>
                        <a:rPr lang="en-GB" b="1" spc="-5" dirty="0">
                          <a:solidFill>
                            <a:schemeClr val="tx1"/>
                          </a:solidFill>
                          <a:latin typeface="Arial"/>
                          <a:cs typeface="Arial"/>
                        </a:rPr>
                        <a:t>cases</a:t>
                      </a:r>
                      <a:endParaRPr kumimoji="0" lang="en-US" sz="1800" b="1" i="0" u="none" strike="noStrike" cap="none" normalizeH="0" baseline="0" dirty="0">
                        <a:ln>
                          <a:noFill/>
                        </a:ln>
                        <a:solidFill>
                          <a:schemeClr val="tx1"/>
                        </a:solidFill>
                        <a:effectLst/>
                        <a:latin typeface="Arial" pitchFamily="34" charset="0"/>
                        <a:cs typeface="+mn-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mn-cs"/>
                        </a:rPr>
                        <a:t>Difficult to keep mask  in position in some cases</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mn-cs"/>
                        </a:rPr>
                        <a:t>Potential for skin breakdown (pressure, moisture)</a:t>
                      </a:r>
                      <a:endParaRPr lang="en-US" sz="1800" b="1" dirty="0">
                        <a:solidFill>
                          <a:schemeClr val="tx1"/>
                        </a:solidFill>
                        <a:cs typeface="+mn-cs"/>
                      </a:endParaRPr>
                    </a:p>
                    <a:p>
                      <a:pPr algn="l" rtl="0" eaLnBrk="1" hangingPunct="1">
                        <a:buClr>
                          <a:schemeClr val="accent1"/>
                        </a:buClr>
                        <a:buFont typeface="Wingdings" pitchFamily="2" charset="2"/>
                        <a:buChar char="ü"/>
                      </a:pPr>
                      <a:r>
                        <a:rPr lang="en-US" sz="1800" b="1" dirty="0">
                          <a:solidFill>
                            <a:schemeClr val="tx1"/>
                          </a:solidFill>
                          <a:cs typeface="+mn-cs"/>
                        </a:rPr>
                        <a:t>Uncomfortable for pt while eating or talking </a:t>
                      </a:r>
                    </a:p>
                    <a:p>
                      <a:pPr algn="l" rtl="0" eaLnBrk="1" hangingPunct="1">
                        <a:buClr>
                          <a:schemeClr val="accent1"/>
                        </a:buClr>
                        <a:buFont typeface="Wingdings" pitchFamily="2" charset="2"/>
                        <a:buChar char="ü"/>
                      </a:pPr>
                      <a:r>
                        <a:rPr lang="en-US" sz="1800" b="1" dirty="0">
                          <a:solidFill>
                            <a:schemeClr val="tx1"/>
                          </a:solidFill>
                          <a:cs typeface="+mn-cs"/>
                        </a:rPr>
                        <a:t>Expensive compared to</a:t>
                      </a:r>
                      <a:r>
                        <a:rPr lang="en-US" sz="1800" b="1" baseline="0" dirty="0">
                          <a:solidFill>
                            <a:schemeClr val="tx1"/>
                          </a:solidFill>
                          <a:cs typeface="+mn-cs"/>
                        </a:rPr>
                        <a:t> n</a:t>
                      </a:r>
                      <a:r>
                        <a:rPr lang="en-US" sz="1800" b="1" dirty="0">
                          <a:solidFill>
                            <a:schemeClr val="tx1"/>
                          </a:solidFill>
                          <a:cs typeface="+mn-cs"/>
                        </a:rPr>
                        <a:t>asal tube </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0" u="none" strike="noStrike" cap="none" normalizeH="0" baseline="0" dirty="0">
                          <a:ln>
                            <a:noFill/>
                          </a:ln>
                          <a:solidFill>
                            <a:schemeClr val="tx1"/>
                          </a:solidFill>
                          <a:effectLst/>
                          <a:latin typeface="Arial" pitchFamily="34" charset="0"/>
                          <a:cs typeface="Arial" pitchFamily="34" charset="0"/>
                        </a:rPr>
                        <a:t> </a:t>
                      </a:r>
                    </a:p>
                  </a:txBody>
                  <a:tcPr horzOverflow="overflow"/>
                </a:tc>
                <a:tc>
                  <a:txBody>
                    <a:bodyPr/>
                    <a:lstStyle/>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Arial" pitchFamily="34" charset="0"/>
                        </a:rPr>
                        <a:t>Can provide increased delivery of oxygen for short period of time </a:t>
                      </a:r>
                    </a:p>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GB" sz="1800" b="1" i="0" u="none" strike="noStrike" cap="none" normalizeH="0" baseline="0" dirty="0">
                          <a:ln>
                            <a:noFill/>
                          </a:ln>
                          <a:solidFill>
                            <a:schemeClr val="tx1"/>
                          </a:solidFill>
                          <a:effectLst/>
                          <a:latin typeface="Arial" pitchFamily="34" charset="0"/>
                          <a:cs typeface="Arial" pitchFamily="34" charset="0"/>
                        </a:rPr>
                        <a:t>Higher FiO2 compared to  nasal prong</a:t>
                      </a:r>
                    </a:p>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GB" sz="1800" b="1" i="0" u="none" strike="noStrike" cap="none" normalizeH="0" baseline="0" dirty="0">
                          <a:ln>
                            <a:noFill/>
                          </a:ln>
                          <a:solidFill>
                            <a:schemeClr val="tx1"/>
                          </a:solidFill>
                          <a:effectLst/>
                          <a:latin typeface="Arial" pitchFamily="34" charset="0"/>
                          <a:cs typeface="Arial" pitchFamily="34" charset="0"/>
                        </a:rPr>
                        <a:t>Can use venture</a:t>
                      </a:r>
                    </a:p>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GB" sz="1800" b="1" i="0" u="none" strike="noStrike" cap="none" normalizeH="0" baseline="0" dirty="0">
                          <a:ln>
                            <a:noFill/>
                          </a:ln>
                          <a:solidFill>
                            <a:schemeClr val="tx1"/>
                          </a:solidFill>
                          <a:effectLst/>
                          <a:latin typeface="Arial" pitchFamily="34" charset="0"/>
                          <a:cs typeface="Arial" pitchFamily="34" charset="0"/>
                        </a:rPr>
                        <a:t>Can use nebulizer </a:t>
                      </a:r>
                    </a:p>
                    <a:p>
                      <a:pPr marL="457200" marR="0" lvl="1" indent="0" algn="just"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horzOverflow="overflow"/>
                </a:tc>
                <a:tc>
                  <a:txBody>
                    <a:bodyPr/>
                    <a:lstStyle/>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GB" sz="1800" b="1" i="0" u="none" strike="noStrike" cap="none" normalizeH="0" baseline="0" dirty="0">
                          <a:ln>
                            <a:noFill/>
                          </a:ln>
                          <a:solidFill>
                            <a:schemeClr val="tx1"/>
                          </a:solidFill>
                          <a:effectLst/>
                          <a:latin typeface="Arial" pitchFamily="34" charset="0"/>
                          <a:cs typeface="Arial" pitchFamily="34" charset="0"/>
                        </a:rPr>
                        <a:t>Flow not &lt; 5 L/ min-CO2 retention</a:t>
                      </a:r>
                    </a:p>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Arial" pitchFamily="34" charset="0"/>
                        </a:rPr>
                        <a:t>No reservoir bag</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Arial" pitchFamily="34" charset="0"/>
                        </a:rPr>
                        <a:t>Low Flow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Arial" pitchFamily="34" charset="0"/>
                        </a:rPr>
                        <a:t>6-10 L\min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endParaRPr kumimoji="0" lang="en-US" sz="18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Arial" pitchFamily="34" charset="0"/>
                        </a:rPr>
                        <a:t>35%-60%</a:t>
                      </a:r>
                    </a:p>
                  </a:txBody>
                  <a:tcPr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4000" b="1" i="0" u="none" strike="noStrike" cap="none" normalizeH="0" baseline="0" dirty="0">
                          <a:ln>
                            <a:noFill/>
                          </a:ln>
                          <a:solidFill>
                            <a:srgbClr val="7030A0"/>
                          </a:solidFill>
                          <a:effectLst/>
                          <a:latin typeface="Arial" pitchFamily="34" charset="0"/>
                          <a:cs typeface="Arial" pitchFamily="34" charset="0"/>
                        </a:rPr>
                        <a:t>Simple mask</a:t>
                      </a:r>
                    </a:p>
                  </a:txBody>
                  <a:tcPr vert="vert"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56065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نون ريبرثر ماسك">
            <a:extLst>
              <a:ext uri="{FF2B5EF4-FFF2-40B4-BE49-F238E27FC236}">
                <a16:creationId xmlns:a16="http://schemas.microsoft.com/office/drawing/2014/main" id="{65B29F29-8924-485D-869E-F02BFBDC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188640"/>
            <a:ext cx="2576512"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عنوان 3">
            <a:extLst>
              <a:ext uri="{FF2B5EF4-FFF2-40B4-BE49-F238E27FC236}">
                <a16:creationId xmlns:a16="http://schemas.microsoft.com/office/drawing/2014/main" id="{A6FAC7CE-32E2-4CB2-B4C3-151643458D75}"/>
              </a:ext>
            </a:extLst>
          </p:cNvPr>
          <p:cNvSpPr>
            <a:spLocks noGrp="1"/>
          </p:cNvSpPr>
          <p:nvPr>
            <p:ph type="title"/>
          </p:nvPr>
        </p:nvSpPr>
        <p:spPr>
          <a:xfrm>
            <a:off x="-231090" y="188640"/>
            <a:ext cx="6512511" cy="1143000"/>
          </a:xfrm>
        </p:spPr>
        <p:txBody>
          <a:bodyPr>
            <a:normAutofit fontScale="90000"/>
          </a:bodyPr>
          <a:lstStyle/>
          <a:p>
            <a:pPr marL="0" indent="0" algn="ctr" eaLnBrk="1" hangingPunct="1">
              <a:buNone/>
            </a:pPr>
            <a:r>
              <a:rPr lang="en-US" altLang="en-US" sz="4400" b="1" dirty="0">
                <a:solidFill>
                  <a:srgbClr val="7030A0"/>
                </a:solidFill>
                <a:latin typeface="Times New Roman" pitchFamily="18" charset="0"/>
                <a:cs typeface="Times New Roman" pitchFamily="18" charset="0"/>
              </a:rPr>
              <a:t>Partial </a:t>
            </a:r>
            <a:r>
              <a:rPr lang="en-US" altLang="en-US" sz="4400" b="1" dirty="0" err="1">
                <a:solidFill>
                  <a:srgbClr val="7030A0"/>
                </a:solidFill>
                <a:latin typeface="Times New Roman" pitchFamily="18" charset="0"/>
                <a:cs typeface="Times New Roman" pitchFamily="18" charset="0"/>
              </a:rPr>
              <a:t>Rebreather</a:t>
            </a:r>
            <a:r>
              <a:rPr lang="en-US" altLang="en-US" sz="4400" b="1" dirty="0">
                <a:solidFill>
                  <a:srgbClr val="7030A0"/>
                </a:solidFill>
                <a:latin typeface="Times New Roman" pitchFamily="18" charset="0"/>
                <a:cs typeface="Times New Roman" pitchFamily="18" charset="0"/>
              </a:rPr>
              <a:t> Mask</a:t>
            </a:r>
            <a:br>
              <a:rPr lang="en-US" altLang="en-US" b="1" dirty="0">
                <a:solidFill>
                  <a:schemeClr val="tx1"/>
                </a:solidFill>
                <a:latin typeface="Calibri" pitchFamily="34" charset="0"/>
                <a:cs typeface="Calibri" pitchFamily="34" charset="0"/>
              </a:rPr>
            </a:br>
            <a:endParaRPr lang="ar-SA" altLang="en-US" sz="3200" b="1" dirty="0">
              <a:solidFill>
                <a:schemeClr val="tx1"/>
              </a:solidFill>
              <a:latin typeface="Calibri" pitchFamily="34" charset="0"/>
              <a:cs typeface="Calibri" pitchFamily="34" charset="0"/>
            </a:endParaRPr>
          </a:p>
        </p:txBody>
      </p:sp>
      <p:sp>
        <p:nvSpPr>
          <p:cNvPr id="40964" name="عنصر نائب للنص 4">
            <a:extLst>
              <a:ext uri="{FF2B5EF4-FFF2-40B4-BE49-F238E27FC236}">
                <a16:creationId xmlns:a16="http://schemas.microsoft.com/office/drawing/2014/main" id="{FD2BB77D-F39A-4B56-83FA-9E46A9B0155F}"/>
              </a:ext>
            </a:extLst>
          </p:cNvPr>
          <p:cNvSpPr>
            <a:spLocks noGrp="1"/>
          </p:cNvSpPr>
          <p:nvPr>
            <p:ph sz="half" idx="4294967295"/>
          </p:nvPr>
        </p:nvSpPr>
        <p:spPr>
          <a:xfrm>
            <a:off x="179512" y="2564904"/>
            <a:ext cx="7715250" cy="3384376"/>
          </a:xfrm>
        </p:spPr>
        <p:txBody>
          <a:bodyPr>
            <a:normAutofit fontScale="92500" lnSpcReduction="20000"/>
          </a:bodyPr>
          <a:lstStyle/>
          <a:p>
            <a:pPr marL="514350" indent="-514350" algn="l" rtl="0" eaLnBrk="1" hangingPunct="1">
              <a:buFont typeface="Arial" pitchFamily="34" charset="0"/>
              <a:buChar char="•"/>
            </a:pPr>
            <a:r>
              <a:rPr lang="en-US" altLang="en-US" b="0" dirty="0">
                <a:solidFill>
                  <a:schemeClr val="tx1"/>
                </a:solidFill>
                <a:latin typeface="Calibri" pitchFamily="34" charset="0"/>
                <a:cs typeface="Calibri" pitchFamily="34" charset="0"/>
              </a:rPr>
              <a:t>The mask is has a reservoir bag that must remain inflated during both inspiration &amp; expiration  </a:t>
            </a:r>
          </a:p>
          <a:p>
            <a:pPr marL="514350" indent="-514350" algn="l" rtl="0" eaLnBrk="1" hangingPunct="1">
              <a:buFont typeface="Arial" pitchFamily="34" charset="0"/>
              <a:buChar char="•"/>
            </a:pPr>
            <a:endParaRPr lang="en-US" altLang="en-US" b="0" dirty="0">
              <a:solidFill>
                <a:schemeClr val="tx1"/>
              </a:solidFill>
              <a:latin typeface="Calibri" pitchFamily="34" charset="0"/>
              <a:cs typeface="Calibri" pitchFamily="34" charset="0"/>
            </a:endParaRPr>
          </a:p>
          <a:p>
            <a:pPr marL="514350" indent="-514350" algn="l" rtl="0" eaLnBrk="1" hangingPunct="1">
              <a:buFont typeface="Arial" pitchFamily="34" charset="0"/>
              <a:buChar char="•"/>
            </a:pPr>
            <a:r>
              <a:rPr lang="en-US" altLang="en-US" b="0" dirty="0">
                <a:solidFill>
                  <a:schemeClr val="tx1"/>
                </a:solidFill>
                <a:latin typeface="Calibri" pitchFamily="34" charset="0"/>
                <a:cs typeface="Calibri" pitchFamily="34" charset="0"/>
              </a:rPr>
              <a:t>It is used to deliver oxygen concentrations up to 80%. </a:t>
            </a:r>
          </a:p>
          <a:p>
            <a:pPr marL="457200" indent="-457200" algn="l" rtl="0" eaLnBrk="1" hangingPunct="1">
              <a:buFont typeface="Arial" pitchFamily="34" charset="0"/>
              <a:buChar char="•"/>
            </a:pPr>
            <a:endParaRPr lang="en-GB" altLang="en-US" b="0" dirty="0">
              <a:solidFill>
                <a:schemeClr val="tx1"/>
              </a:solidFill>
              <a:latin typeface="Calibri" pitchFamily="34" charset="0"/>
              <a:cs typeface="Calibri" pitchFamily="34" charset="0"/>
            </a:endParaRPr>
          </a:p>
          <a:p>
            <a:pPr marL="457200" indent="-457200" algn="l" rtl="0" eaLnBrk="1" hangingPunct="1">
              <a:buFont typeface="Arial" pitchFamily="34" charset="0"/>
              <a:buChar char="•"/>
            </a:pPr>
            <a:r>
              <a:rPr lang="en-GB" altLang="en-US" b="0" dirty="0">
                <a:solidFill>
                  <a:schemeClr val="tx1"/>
                </a:solidFill>
                <a:latin typeface="Calibri" pitchFamily="34" charset="0"/>
                <a:cs typeface="Calibri" pitchFamily="34" charset="0"/>
              </a:rPr>
              <a:t>The oxygen flow rate must be maintained at a minimum of 6 L/min to ensure that the patient does not rebreathe large amounts of exhaled air. </a:t>
            </a:r>
          </a:p>
          <a:p>
            <a:pPr marL="457200" indent="-457200" algn="l" rtl="0" eaLnBrk="1" hangingPunct="1">
              <a:buFont typeface="Arial" pitchFamily="34" charset="0"/>
              <a:buChar char="•"/>
            </a:pPr>
            <a:endParaRPr lang="en-GB" altLang="en-US" b="0" dirty="0">
              <a:solidFill>
                <a:schemeClr val="tx1"/>
              </a:solidFill>
              <a:latin typeface="Calibri" pitchFamily="34" charset="0"/>
              <a:cs typeface="Calibri" pitchFamily="34" charset="0"/>
            </a:endParaRPr>
          </a:p>
          <a:p>
            <a:pPr marL="457200" indent="-457200" algn="l" rtl="0" eaLnBrk="1" hangingPunct="1">
              <a:buFont typeface="Arial" pitchFamily="34" charset="0"/>
              <a:buChar char="•"/>
            </a:pPr>
            <a:r>
              <a:rPr lang="en-GB" altLang="en-US" b="0" dirty="0">
                <a:solidFill>
                  <a:schemeClr val="tx1"/>
                </a:solidFill>
                <a:latin typeface="Calibri" pitchFamily="34" charset="0"/>
                <a:cs typeface="Calibri" pitchFamily="34" charset="0"/>
              </a:rPr>
              <a:t>The remaining exhaled air exits through vents. </a:t>
            </a:r>
          </a:p>
          <a:p>
            <a:pPr algn="l" rtl="0" eaLnBrk="1" hangingPunct="1">
              <a:buFont typeface="Wingdings" panose="05000000000000000000" pitchFamily="2" charset="2"/>
              <a:buChar char="Ø"/>
            </a:pPr>
            <a:endParaRPr lang="ar-SA" altLang="en-US" dirty="0">
              <a:solidFill>
                <a:schemeClr val="tx1"/>
              </a:solidFill>
            </a:endParaRPr>
          </a:p>
        </p:txBody>
      </p:sp>
    </p:spTree>
    <p:extLst>
      <p:ext uri="{BB962C8B-B14F-4D97-AF65-F5344CB8AC3E}">
        <p14:creationId xmlns:p14="http://schemas.microsoft.com/office/powerpoint/2010/main" val="2660425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عنوان 1">
            <a:extLst>
              <a:ext uri="{FF2B5EF4-FFF2-40B4-BE49-F238E27FC236}">
                <a16:creationId xmlns:a16="http://schemas.microsoft.com/office/drawing/2014/main" id="{594C69C0-A10B-4061-B0E9-BFE6C7FAE0DF}"/>
              </a:ext>
            </a:extLst>
          </p:cNvPr>
          <p:cNvSpPr>
            <a:spLocks noGrp="1"/>
          </p:cNvSpPr>
          <p:nvPr>
            <p:ph type="title"/>
          </p:nvPr>
        </p:nvSpPr>
        <p:spPr>
          <a:xfrm>
            <a:off x="323528" y="260648"/>
            <a:ext cx="6512511" cy="1143000"/>
          </a:xfrm>
        </p:spPr>
        <p:txBody>
          <a:bodyPr/>
          <a:lstStyle/>
          <a:p>
            <a:pPr marL="0" indent="0" algn="ctr" eaLnBrk="1" hangingPunct="1">
              <a:buNone/>
            </a:pPr>
            <a:r>
              <a:rPr lang="en-US" altLang="en-US" sz="4400" b="1" dirty="0">
                <a:solidFill>
                  <a:srgbClr val="7030A0"/>
                </a:solidFill>
                <a:cs typeface="Tahoma" panose="020B0604030504040204" pitchFamily="34" charset="0"/>
              </a:rPr>
              <a:t>Partial </a:t>
            </a:r>
            <a:r>
              <a:rPr lang="en-US" altLang="en-US" sz="4400" b="1" dirty="0" err="1">
                <a:solidFill>
                  <a:srgbClr val="7030A0"/>
                </a:solidFill>
                <a:cs typeface="Tahoma" panose="020B0604030504040204" pitchFamily="34" charset="0"/>
              </a:rPr>
              <a:t>Rebreather</a:t>
            </a:r>
            <a:r>
              <a:rPr lang="en-US" altLang="en-US" sz="4400" b="1" dirty="0">
                <a:solidFill>
                  <a:srgbClr val="7030A0"/>
                </a:solidFill>
                <a:cs typeface="Tahoma" panose="020B0604030504040204" pitchFamily="34" charset="0"/>
              </a:rPr>
              <a:t> Mask</a:t>
            </a:r>
            <a:endParaRPr lang="ar-SA" altLang="en-US" sz="4400" b="1" dirty="0">
              <a:solidFill>
                <a:srgbClr val="7030A0"/>
              </a:solidFill>
            </a:endParaRPr>
          </a:p>
        </p:txBody>
      </p:sp>
      <p:pic>
        <p:nvPicPr>
          <p:cNvPr id="41988" name="Picture 8" descr="O2 Mask - High Concentration">
            <a:extLst>
              <a:ext uri="{FF2B5EF4-FFF2-40B4-BE49-F238E27FC236}">
                <a16:creationId xmlns:a16="http://schemas.microsoft.com/office/drawing/2014/main" id="{312A00EB-96A6-4B1C-90A8-5DF8D539863A}"/>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899592" y="1484784"/>
            <a:ext cx="4321175" cy="4724400"/>
          </a:xfrm>
          <a:noFill/>
        </p:spPr>
      </p:pic>
    </p:spTree>
    <p:extLst>
      <p:ext uri="{BB962C8B-B14F-4D97-AF65-F5344CB8AC3E}">
        <p14:creationId xmlns:p14="http://schemas.microsoft.com/office/powerpoint/2010/main" val="4198383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عنصر نائب للمحتوى 3">
            <a:extLst>
              <a:ext uri="{FF2B5EF4-FFF2-40B4-BE49-F238E27FC236}">
                <a16:creationId xmlns:a16="http://schemas.microsoft.com/office/drawing/2014/main" id="{A889CC7E-142E-4C79-BF62-E024FACD9CA0}"/>
              </a:ext>
            </a:extLst>
          </p:cNvPr>
          <p:cNvGraphicFramePr>
            <a:graphicFrameLocks noGrp="1"/>
          </p:cNvGraphicFramePr>
          <p:nvPr>
            <p:ph sz="quarter" idx="4294967295"/>
            <p:extLst>
              <p:ext uri="{D42A27DB-BD31-4B8C-83A1-F6EECF244321}">
                <p14:modId xmlns:p14="http://schemas.microsoft.com/office/powerpoint/2010/main" val="1529436675"/>
              </p:ext>
            </p:extLst>
          </p:nvPr>
        </p:nvGraphicFramePr>
        <p:xfrm>
          <a:off x="0" y="0"/>
          <a:ext cx="9144000" cy="6572296"/>
        </p:xfrm>
        <a:graphic>
          <a:graphicData uri="http://schemas.openxmlformats.org/drawingml/2006/table">
            <a:tbl>
              <a:tblPr rtl="1" firstRow="1" bandRow="1">
                <a:tableStyleId>{5C22544A-7EE6-4342-B048-85BDC9FD1C3A}</a:tableStyleId>
              </a:tblPr>
              <a:tblGrid>
                <a:gridCol w="1923548">
                  <a:extLst>
                    <a:ext uri="{9D8B030D-6E8A-4147-A177-3AD203B41FA5}">
                      <a16:colId xmlns:a16="http://schemas.microsoft.com/office/drawing/2014/main" val="20000"/>
                    </a:ext>
                  </a:extLst>
                </a:gridCol>
                <a:gridCol w="2040930">
                  <a:extLst>
                    <a:ext uri="{9D8B030D-6E8A-4147-A177-3AD203B41FA5}">
                      <a16:colId xmlns:a16="http://schemas.microsoft.com/office/drawing/2014/main" val="20001"/>
                    </a:ext>
                  </a:extLst>
                </a:gridCol>
                <a:gridCol w="2152452">
                  <a:extLst>
                    <a:ext uri="{9D8B030D-6E8A-4147-A177-3AD203B41FA5}">
                      <a16:colId xmlns:a16="http://schemas.microsoft.com/office/drawing/2014/main" val="20002"/>
                    </a:ext>
                  </a:extLst>
                </a:gridCol>
                <a:gridCol w="1830104">
                  <a:extLst>
                    <a:ext uri="{9D8B030D-6E8A-4147-A177-3AD203B41FA5}">
                      <a16:colId xmlns:a16="http://schemas.microsoft.com/office/drawing/2014/main" val="20003"/>
                    </a:ext>
                  </a:extLst>
                </a:gridCol>
                <a:gridCol w="1196966">
                  <a:extLst>
                    <a:ext uri="{9D8B030D-6E8A-4147-A177-3AD203B41FA5}">
                      <a16:colId xmlns:a16="http://schemas.microsoft.com/office/drawing/2014/main" val="20004"/>
                    </a:ext>
                  </a:extLst>
                </a:gridCol>
              </a:tblGrid>
              <a:tr h="1897494">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Arial" pitchFamily="34" charset="0"/>
                        </a:rPr>
                        <a:t>Disadvantages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Arial" pitchFamily="34" charset="0"/>
                        </a:rPr>
                        <a:t>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600" b="1" i="1" u="none" strike="noStrike" cap="none" normalizeH="0" baseline="0" dirty="0">
                        <a:ln>
                          <a:noFill/>
                        </a:ln>
                        <a:solidFill>
                          <a:schemeClr val="tx1"/>
                        </a:solidFill>
                        <a:effectLst/>
                        <a:latin typeface="Arial" pitchFamily="34" charset="0"/>
                        <a:cs typeface="Arial" pitchFamily="34" charset="0"/>
                      </a:endParaRP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Arial" pitchFamily="34" charset="0"/>
                        </a:rPr>
                        <a:t>Amount Delivered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Arial" pitchFamily="34" charset="0"/>
                        </a:rPr>
                        <a:t>F1o2   (Fraction Inspired Oxygen)</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Arial" pitchFamily="34" charset="0"/>
                        </a:rPr>
                        <a:t>  </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Arial" pitchFamily="34" charset="0"/>
                        </a:rPr>
                        <a:t>Method     </a:t>
                      </a:r>
                    </a:p>
                  </a:txBody>
                  <a:tcPr horzOverflow="overflow">
                    <a:solidFill>
                      <a:schemeClr val="bg1">
                        <a:lumMod val="95000"/>
                      </a:schemeClr>
                    </a:solidFill>
                  </a:tcPr>
                </a:tc>
                <a:extLst>
                  <a:ext uri="{0D108BD9-81ED-4DB2-BD59-A6C34878D82A}">
                    <a16:rowId xmlns:a16="http://schemas.microsoft.com/office/drawing/2014/main" val="10000"/>
                  </a:ext>
                </a:extLst>
              </a:tr>
              <a:tr h="4674802">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a:ln>
                            <a:noFill/>
                          </a:ln>
                          <a:solidFill>
                            <a:schemeClr val="tx1"/>
                          </a:solidFill>
                          <a:effectLst/>
                          <a:latin typeface="Arial" pitchFamily="34" charset="0"/>
                          <a:cs typeface="+mj-cs"/>
                        </a:rPr>
                        <a:t>Requires tight seal (eating and talking difficult, uncomfortable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kumimoji="0" lang="en-US" sz="2400" b="1" i="0" u="none" strike="noStrike" cap="none" normalizeH="0" baseline="0" dirty="0">
                          <a:ln>
                            <a:noFill/>
                          </a:ln>
                          <a:solidFill>
                            <a:schemeClr val="accent5"/>
                          </a:solidFill>
                          <a:effectLst/>
                          <a:latin typeface="Arial" pitchFamily="34" charset="0"/>
                          <a:cs typeface="Arial" pitchFamily="34" charset="0"/>
                        </a:rPr>
                        <a:t>Not as drying to mucous membranes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endParaRPr kumimoji="0" lang="en-US" sz="2400" b="1" i="0" u="none" strike="noStrike" cap="none" normalizeH="0" baseline="0" dirty="0">
                        <a:ln>
                          <a:noFill/>
                        </a:ln>
                        <a:solidFill>
                          <a:schemeClr val="tx1"/>
                        </a:solidFill>
                        <a:effectLst/>
                        <a:latin typeface="Arial" pitchFamily="34" charset="0"/>
                        <a:cs typeface="+mj-cs"/>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a:ln>
                            <a:noFill/>
                          </a:ln>
                          <a:solidFill>
                            <a:schemeClr val="tx1"/>
                          </a:solidFill>
                          <a:effectLst/>
                          <a:latin typeface="Arial" pitchFamily="34" charset="0"/>
                          <a:cs typeface="+mj-cs"/>
                        </a:rPr>
                        <a:t>Patient can inhale room air through openings in mask if oxygen supply is briefly interrupted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a:ln>
                            <a:noFill/>
                          </a:ln>
                          <a:solidFill>
                            <a:schemeClr val="tx1"/>
                          </a:solidFill>
                          <a:effectLst/>
                          <a:latin typeface="Arial" pitchFamily="34" charset="0"/>
                          <a:cs typeface="+mj-cs"/>
                        </a:rPr>
                        <a:t>Flow rate must be such that the mask remains 2/3 full during inspiration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a:ln>
                            <a:noFill/>
                          </a:ln>
                          <a:solidFill>
                            <a:schemeClr val="tx1"/>
                          </a:solidFill>
                          <a:effectLst/>
                          <a:latin typeface="Arial" pitchFamily="34" charset="0"/>
                          <a:cs typeface="+mj-cs"/>
                        </a:rPr>
                        <a:t>Reservoir bag must be free of twists or kinks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a:ln>
                            <a:noFill/>
                          </a:ln>
                          <a:solidFill>
                            <a:schemeClr val="tx1"/>
                          </a:solidFill>
                          <a:effectLst/>
                          <a:latin typeface="Arial" pitchFamily="34" charset="0"/>
                          <a:cs typeface="+mj-cs"/>
                        </a:rPr>
                        <a:t>Low Flow</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400" b="1" i="0" u="none" strike="noStrike" cap="none" normalizeH="0" baseline="0" dirty="0">
                          <a:ln>
                            <a:noFill/>
                          </a:ln>
                          <a:solidFill>
                            <a:schemeClr val="tx1"/>
                          </a:solidFill>
                          <a:effectLst/>
                          <a:latin typeface="Arial" pitchFamily="34" charset="0"/>
                          <a:cs typeface="+mj-cs"/>
                        </a:rPr>
                        <a:t>6 L\min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endParaRPr kumimoji="0" lang="en-US" sz="2400" b="1" i="0" u="none" strike="noStrike" cap="none" normalizeH="0" baseline="0" dirty="0">
                        <a:ln>
                          <a:noFill/>
                        </a:ln>
                        <a:solidFill>
                          <a:schemeClr val="tx1"/>
                        </a:solidFill>
                        <a:effectLst/>
                        <a:latin typeface="Arial" pitchFamily="34" charset="0"/>
                        <a:cs typeface="+mj-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a:ln>
                            <a:noFill/>
                          </a:ln>
                          <a:solidFill>
                            <a:schemeClr val="tx1"/>
                          </a:solidFill>
                          <a:effectLst/>
                          <a:latin typeface="Arial" pitchFamily="34" charset="0"/>
                          <a:cs typeface="+mj-cs"/>
                        </a:rPr>
                        <a:t>75%-80% oxygen </a:t>
                      </a:r>
                    </a:p>
                  </a:txBody>
                  <a:tcPr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Tx/>
                        <a:buNone/>
                        <a:tabLst/>
                      </a:pPr>
                      <a:r>
                        <a:rPr kumimoji="0" lang="en-US" sz="2400" b="1" i="0" u="none" strike="noStrike" cap="none" normalizeH="0" baseline="0" dirty="0">
                          <a:ln>
                            <a:noFill/>
                          </a:ln>
                          <a:solidFill>
                            <a:srgbClr val="7030A0"/>
                          </a:solidFill>
                          <a:effectLst/>
                          <a:latin typeface="Arial" pitchFamily="34" charset="0"/>
                          <a:cs typeface="+mj-cs"/>
                        </a:rPr>
                        <a:t>Partial </a:t>
                      </a:r>
                      <a:r>
                        <a:rPr kumimoji="0" lang="en-US" sz="2400" b="1" i="0" u="none" strike="noStrike" cap="none" normalizeH="0" baseline="0" dirty="0" err="1">
                          <a:ln>
                            <a:noFill/>
                          </a:ln>
                          <a:solidFill>
                            <a:srgbClr val="7030A0"/>
                          </a:solidFill>
                          <a:effectLst/>
                          <a:latin typeface="Arial" pitchFamily="34" charset="0"/>
                          <a:cs typeface="+mj-cs"/>
                        </a:rPr>
                        <a:t>Rebreather</a:t>
                      </a:r>
                      <a:r>
                        <a:rPr kumimoji="0" lang="en-US" sz="2400" b="1" i="0" u="none" strike="noStrike" cap="none" normalizeH="0" baseline="0" dirty="0">
                          <a:ln>
                            <a:noFill/>
                          </a:ln>
                          <a:solidFill>
                            <a:srgbClr val="7030A0"/>
                          </a:solidFill>
                          <a:effectLst/>
                          <a:latin typeface="Arial" pitchFamily="34" charset="0"/>
                          <a:cs typeface="+mj-cs"/>
                        </a:rPr>
                        <a:t> Mask</a:t>
                      </a:r>
                    </a:p>
                  </a:txBody>
                  <a:tcPr vert="vert"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43186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وان 1">
            <a:extLst>
              <a:ext uri="{FF2B5EF4-FFF2-40B4-BE49-F238E27FC236}">
                <a16:creationId xmlns:a16="http://schemas.microsoft.com/office/drawing/2014/main" id="{6403C856-98A8-B1EB-74F4-40E0AFD26DAB}"/>
              </a:ext>
            </a:extLst>
          </p:cNvPr>
          <p:cNvSpPr txBox="1">
            <a:spLocks/>
          </p:cNvSpPr>
          <p:nvPr/>
        </p:nvSpPr>
        <p:spPr>
          <a:xfrm>
            <a:off x="-810345" y="764704"/>
            <a:ext cx="10764688" cy="1224136"/>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US" altLang="en-US" sz="4400" dirty="0">
                <a:solidFill>
                  <a:srgbClr val="7030A0"/>
                </a:solidFill>
                <a:effectLst/>
                <a:latin typeface="Times New Roman" pitchFamily="18" charset="0"/>
                <a:cs typeface="Times New Roman" pitchFamily="18" charset="0"/>
              </a:rPr>
              <a:t>Definition of Oxygen Delivery System</a:t>
            </a:r>
            <a:endParaRPr lang="ar-SA" altLang="en-US" sz="4400" dirty="0">
              <a:solidFill>
                <a:srgbClr val="7030A0"/>
              </a:solidFill>
              <a:effectLst/>
              <a:latin typeface="Times New Roman" pitchFamily="18" charset="0"/>
              <a:cs typeface="Times New Roman" pitchFamily="18" charset="0"/>
            </a:endParaRPr>
          </a:p>
        </p:txBody>
      </p:sp>
      <p:sp>
        <p:nvSpPr>
          <p:cNvPr id="4" name="عنصر نائب للمحتوى 2">
            <a:extLst>
              <a:ext uri="{FF2B5EF4-FFF2-40B4-BE49-F238E27FC236}">
                <a16:creationId xmlns:a16="http://schemas.microsoft.com/office/drawing/2014/main" id="{FBFD1705-02C2-DF5A-D13E-5AA476F7807A}"/>
              </a:ext>
            </a:extLst>
          </p:cNvPr>
          <p:cNvSpPr txBox="1">
            <a:spLocks/>
          </p:cNvSpPr>
          <p:nvPr/>
        </p:nvSpPr>
        <p:spPr>
          <a:xfrm>
            <a:off x="251520" y="1988840"/>
            <a:ext cx="8207375" cy="2592387"/>
          </a:xfrm>
          <a:prstGeom prst="rect">
            <a:avLst/>
          </a:prstGeom>
        </p:spPr>
        <p:txBody>
          <a:bodyPr vert="horz" lIns="91440" tIns="45720" rIns="91440" bIns="45720" rtlCol="0">
            <a:normAutofit fontScale="925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lgn="ctr">
              <a:lnSpc>
                <a:spcPct val="150000"/>
              </a:lnSpc>
              <a:spcAft>
                <a:spcPts val="0"/>
              </a:spcAft>
              <a:buFont typeface="Georgia" pitchFamily="18" charset="0"/>
              <a:buNone/>
              <a:defRPr/>
            </a:pPr>
            <a:r>
              <a:rPr lang="en-US" sz="3200" dirty="0">
                <a:solidFill>
                  <a:schemeClr val="tx1"/>
                </a:solidFill>
                <a:latin typeface="Times New Roman" pitchFamily="18" charset="0"/>
                <a:cs typeface="Times New Roman" pitchFamily="18" charset="0"/>
              </a:rPr>
              <a:t>Oxygen Delivery system is a device which is used to administer regulate and supplement oxygen to a subject to increase the arterial oxygenation.</a:t>
            </a:r>
            <a:endParaRPr lang="en-US" sz="3200" dirty="0">
              <a:solidFill>
                <a:schemeClr val="tx1"/>
              </a:solidFill>
              <a:cs typeface="Times New Roman" pitchFamily="18" charset="0"/>
            </a:endParaRPr>
          </a:p>
          <a:p>
            <a:pPr algn="ctr">
              <a:lnSpc>
                <a:spcPct val="150000"/>
              </a:lnSpc>
              <a:spcAft>
                <a:spcPts val="0"/>
              </a:spcAft>
              <a:buFont typeface="Wingdings 3" charset="2"/>
              <a:buChar char=""/>
              <a:defRPr/>
            </a:pPr>
            <a:endParaRPr lang="ar-SA" dirty="0"/>
          </a:p>
          <a:p>
            <a:pPr marL="45720" indent="0" algn="ctr">
              <a:lnSpc>
                <a:spcPct val="150000"/>
              </a:lnSpc>
              <a:spcAft>
                <a:spcPts val="0"/>
              </a:spcAft>
              <a:buFont typeface="Georgia" pitchFamily="18" charset="0"/>
              <a:buNone/>
              <a:defRPr/>
            </a:pPr>
            <a:endParaRPr lang="en-US" dirty="0"/>
          </a:p>
          <a:p>
            <a:pPr algn="ctr">
              <a:lnSpc>
                <a:spcPct val="150000"/>
              </a:lnSpc>
              <a:spcAft>
                <a:spcPts val="0"/>
              </a:spcAft>
              <a:buFont typeface="Wingdings" panose="05000000000000000000" pitchFamily="2" charset="2"/>
              <a:buChar char="v"/>
              <a:defRPr/>
            </a:pPr>
            <a:endParaRPr lang="ar-SA" dirty="0"/>
          </a:p>
        </p:txBody>
      </p:sp>
    </p:spTree>
    <p:extLst>
      <p:ext uri="{BB962C8B-B14F-4D97-AF65-F5344CB8AC3E}">
        <p14:creationId xmlns:p14="http://schemas.microsoft.com/office/powerpoint/2010/main" val="742845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عنوان 3">
            <a:extLst>
              <a:ext uri="{FF2B5EF4-FFF2-40B4-BE49-F238E27FC236}">
                <a16:creationId xmlns:a16="http://schemas.microsoft.com/office/drawing/2014/main" id="{801D6A86-585B-4598-BE1A-A8B254772DB3}"/>
              </a:ext>
            </a:extLst>
          </p:cNvPr>
          <p:cNvSpPr>
            <a:spLocks noGrp="1"/>
          </p:cNvSpPr>
          <p:nvPr>
            <p:ph type="title"/>
          </p:nvPr>
        </p:nvSpPr>
        <p:spPr>
          <a:xfrm>
            <a:off x="107504" y="404664"/>
            <a:ext cx="6480720" cy="835460"/>
          </a:xfrm>
        </p:spPr>
        <p:txBody>
          <a:bodyPr/>
          <a:lstStyle/>
          <a:p>
            <a:pPr marL="0" indent="0" eaLnBrk="1" hangingPunct="1">
              <a:buNone/>
            </a:pPr>
            <a:r>
              <a:rPr lang="en-US" altLang="en-US" dirty="0">
                <a:solidFill>
                  <a:srgbClr val="7030A0"/>
                </a:solidFill>
                <a:cs typeface="Tahoma" panose="020B0604030504040204" pitchFamily="34" charset="0"/>
              </a:rPr>
              <a:t>N</a:t>
            </a:r>
            <a:r>
              <a:rPr lang="en-US" altLang="en-US" b="1" dirty="0">
                <a:solidFill>
                  <a:srgbClr val="7030A0"/>
                </a:solidFill>
                <a:cs typeface="Tahoma" panose="020B0604030504040204" pitchFamily="34" charset="0"/>
              </a:rPr>
              <a:t>on </a:t>
            </a:r>
            <a:r>
              <a:rPr lang="en-US" altLang="en-US" dirty="0" err="1">
                <a:solidFill>
                  <a:srgbClr val="7030A0"/>
                </a:solidFill>
                <a:cs typeface="Tahoma" panose="020B0604030504040204" pitchFamily="34" charset="0"/>
              </a:rPr>
              <a:t>R</a:t>
            </a:r>
            <a:r>
              <a:rPr lang="en-US" altLang="en-US" b="1" dirty="0" err="1">
                <a:solidFill>
                  <a:srgbClr val="7030A0"/>
                </a:solidFill>
                <a:cs typeface="Tahoma" panose="020B0604030504040204" pitchFamily="34" charset="0"/>
              </a:rPr>
              <a:t>ebreather</a:t>
            </a:r>
            <a:r>
              <a:rPr lang="en-US" altLang="en-US" b="1" dirty="0">
                <a:solidFill>
                  <a:srgbClr val="7030A0"/>
                </a:solidFill>
                <a:cs typeface="Tahoma" panose="020B0604030504040204" pitchFamily="34" charset="0"/>
              </a:rPr>
              <a:t> </a:t>
            </a:r>
            <a:r>
              <a:rPr lang="en-US" altLang="en-US" dirty="0">
                <a:solidFill>
                  <a:srgbClr val="7030A0"/>
                </a:solidFill>
                <a:cs typeface="Tahoma" panose="020B0604030504040204" pitchFamily="34" charset="0"/>
              </a:rPr>
              <a:t>M</a:t>
            </a:r>
            <a:r>
              <a:rPr lang="en-US" altLang="en-US" b="1" dirty="0">
                <a:solidFill>
                  <a:srgbClr val="7030A0"/>
                </a:solidFill>
                <a:cs typeface="Tahoma" panose="020B0604030504040204" pitchFamily="34" charset="0"/>
              </a:rPr>
              <a:t>ask</a:t>
            </a:r>
            <a:endParaRPr lang="ar-SA" altLang="en-US" dirty="0">
              <a:solidFill>
                <a:srgbClr val="7030A0"/>
              </a:solidFill>
            </a:endParaRPr>
          </a:p>
        </p:txBody>
      </p:sp>
      <p:sp>
        <p:nvSpPr>
          <p:cNvPr id="3" name="Content Placeholder 2"/>
          <p:cNvSpPr>
            <a:spLocks noGrp="1"/>
          </p:cNvSpPr>
          <p:nvPr>
            <p:ph type="body" idx="1"/>
          </p:nvPr>
        </p:nvSpPr>
        <p:spPr>
          <a:xfrm>
            <a:off x="0" y="1495252"/>
            <a:ext cx="6228184" cy="4021980"/>
          </a:xfrm>
        </p:spPr>
        <p:txBody>
          <a:bodyPr>
            <a:normAutofit/>
          </a:bodyPr>
          <a:lstStyle/>
          <a:p>
            <a:pPr marL="342900" indent="-342900">
              <a:buFont typeface="Arial" pitchFamily="34" charset="0"/>
              <a:buChar char="•"/>
            </a:pPr>
            <a:r>
              <a:rPr lang="en-GB" dirty="0"/>
              <a:t>This mask provides the highest concentration of oxygen (95-100%) at a flow rate 6-15 L/min.</a:t>
            </a:r>
          </a:p>
          <a:p>
            <a:r>
              <a:rPr lang="en-GB" dirty="0"/>
              <a:t> </a:t>
            </a:r>
          </a:p>
          <a:p>
            <a:pPr marL="342900" indent="-342900">
              <a:buFont typeface="Arial" pitchFamily="34" charset="0"/>
              <a:buChar char="•"/>
            </a:pPr>
            <a:r>
              <a:rPr lang="en-GB" dirty="0"/>
              <a:t>It is similar to the partial </a:t>
            </a:r>
            <a:r>
              <a:rPr lang="en-GB" dirty="0" err="1"/>
              <a:t>rebreather</a:t>
            </a:r>
            <a:r>
              <a:rPr lang="en-GB" dirty="0"/>
              <a:t> mask except two one-way valves prevent conservation of exhaled air. </a:t>
            </a:r>
          </a:p>
          <a:p>
            <a:pPr marL="342900" indent="-342900">
              <a:buFont typeface="Arial" pitchFamily="34" charset="0"/>
              <a:buChar char="•"/>
            </a:pPr>
            <a:endParaRPr lang="en-GB" dirty="0"/>
          </a:p>
          <a:p>
            <a:pPr marL="342900" indent="-342900">
              <a:buFont typeface="Arial" pitchFamily="34" charset="0"/>
              <a:buChar char="•"/>
            </a:pPr>
            <a:r>
              <a:rPr lang="en-GB" dirty="0"/>
              <a:t>The bag is an oxygen reservoir</a:t>
            </a:r>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639158"/>
            <a:ext cx="2654424"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202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عنصر نائب للمحتوى 3">
            <a:extLst>
              <a:ext uri="{FF2B5EF4-FFF2-40B4-BE49-F238E27FC236}">
                <a16:creationId xmlns:a16="http://schemas.microsoft.com/office/drawing/2014/main" id="{690A91AC-D664-4FA0-A4F0-66A65466CB84}"/>
              </a:ext>
            </a:extLst>
          </p:cNvPr>
          <p:cNvGraphicFramePr>
            <a:graphicFrameLocks noGrp="1"/>
          </p:cNvGraphicFramePr>
          <p:nvPr>
            <p:ph sz="quarter" idx="4294967295"/>
            <p:extLst>
              <p:ext uri="{D42A27DB-BD31-4B8C-83A1-F6EECF244321}">
                <p14:modId xmlns:p14="http://schemas.microsoft.com/office/powerpoint/2010/main" val="1493414567"/>
              </p:ext>
            </p:extLst>
          </p:nvPr>
        </p:nvGraphicFramePr>
        <p:xfrm>
          <a:off x="107014" y="0"/>
          <a:ext cx="9036986" cy="6786586"/>
        </p:xfrm>
        <a:graphic>
          <a:graphicData uri="http://schemas.openxmlformats.org/drawingml/2006/table">
            <a:tbl>
              <a:tblPr rtl="1" firstRow="1" bandRow="1">
                <a:tableStyleId>{5C22544A-7EE6-4342-B048-85BDC9FD1C3A}</a:tableStyleId>
              </a:tblPr>
              <a:tblGrid>
                <a:gridCol w="2308318">
                  <a:extLst>
                    <a:ext uri="{9D8B030D-6E8A-4147-A177-3AD203B41FA5}">
                      <a16:colId xmlns:a16="http://schemas.microsoft.com/office/drawing/2014/main" val="20000"/>
                    </a:ext>
                  </a:extLst>
                </a:gridCol>
                <a:gridCol w="2009644">
                  <a:extLst>
                    <a:ext uri="{9D8B030D-6E8A-4147-A177-3AD203B41FA5}">
                      <a16:colId xmlns:a16="http://schemas.microsoft.com/office/drawing/2014/main" val="20001"/>
                    </a:ext>
                  </a:extLst>
                </a:gridCol>
                <a:gridCol w="2312818">
                  <a:extLst>
                    <a:ext uri="{9D8B030D-6E8A-4147-A177-3AD203B41FA5}">
                      <a16:colId xmlns:a16="http://schemas.microsoft.com/office/drawing/2014/main" val="20002"/>
                    </a:ext>
                  </a:extLst>
                </a:gridCol>
                <a:gridCol w="984784">
                  <a:extLst>
                    <a:ext uri="{9D8B030D-6E8A-4147-A177-3AD203B41FA5}">
                      <a16:colId xmlns:a16="http://schemas.microsoft.com/office/drawing/2014/main" val="20003"/>
                    </a:ext>
                  </a:extLst>
                </a:gridCol>
                <a:gridCol w="1421422">
                  <a:extLst>
                    <a:ext uri="{9D8B030D-6E8A-4147-A177-3AD203B41FA5}">
                      <a16:colId xmlns:a16="http://schemas.microsoft.com/office/drawing/2014/main" val="20004"/>
                    </a:ext>
                  </a:extLst>
                </a:gridCol>
              </a:tblGrid>
              <a:tr h="1285860">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Disadvantages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mn-cs"/>
                        </a:rPr>
                        <a:t>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Priority Nursing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Interventions       </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Amount Delivered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F1o2</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  </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Method     </a:t>
                      </a:r>
                    </a:p>
                  </a:txBody>
                  <a:tcPr horzOverflow="overflow">
                    <a:solidFill>
                      <a:schemeClr val="bg1">
                        <a:lumMod val="95000"/>
                      </a:schemeClr>
                    </a:solidFill>
                  </a:tcPr>
                </a:tc>
                <a:extLst>
                  <a:ext uri="{0D108BD9-81ED-4DB2-BD59-A6C34878D82A}">
                    <a16:rowId xmlns:a16="http://schemas.microsoft.com/office/drawing/2014/main" val="10000"/>
                  </a:ext>
                </a:extLst>
              </a:tr>
              <a:tr h="537841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Impractical for long term Therapy</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mj-lt"/>
                          <a:cs typeface="+mn-cs"/>
                        </a:rPr>
                        <a:t>Malfunction can cause CO2 buildup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suffocation</a:t>
                      </a:r>
                    </a:p>
                    <a:p>
                      <a:pPr algn="l" rtl="0" eaLnBrk="1" hangingPunct="1">
                        <a:buFont typeface="Wingdings" pitchFamily="2" charset="2"/>
                        <a:buChar char="Ø"/>
                      </a:pPr>
                      <a:r>
                        <a:rPr lang="en-US" sz="2000" b="1" dirty="0">
                          <a:latin typeface="+mj-lt"/>
                          <a:cs typeface="+mn-cs"/>
                        </a:rPr>
                        <a:t>Expensive </a:t>
                      </a:r>
                    </a:p>
                    <a:p>
                      <a:pPr algn="l" rtl="0" eaLnBrk="1" hangingPunct="1">
                        <a:buFont typeface="Wingdings" pitchFamily="2" charset="2"/>
                        <a:buChar char="Ø"/>
                      </a:pPr>
                      <a:r>
                        <a:rPr lang="en-US" sz="2000" b="1" dirty="0">
                          <a:latin typeface="+mj-lt"/>
                          <a:cs typeface="+mn-cs"/>
                        </a:rPr>
                        <a:t>Feeling of suffocation </a:t>
                      </a:r>
                    </a:p>
                    <a:p>
                      <a:pPr algn="l" rtl="0" eaLnBrk="1" hangingPunct="1">
                        <a:buFont typeface="Wingdings" pitchFamily="2" charset="2"/>
                        <a:buChar char="Ø"/>
                      </a:pPr>
                      <a:r>
                        <a:rPr lang="en-US" sz="2000" b="1" dirty="0">
                          <a:latin typeface="+mj-lt"/>
                          <a:cs typeface="+mn-cs"/>
                        </a:rPr>
                        <a:t>Uncomfortable </a:t>
                      </a:r>
                    </a:p>
                    <a:p>
                      <a:pPr algn="l" rtl="0" eaLnBrk="1" hangingPunct="1">
                        <a:buFont typeface="Wingdings" pitchFamily="2" charset="2"/>
                        <a:buChar char="Ø"/>
                      </a:pPr>
                      <a:r>
                        <a:rPr lang="en-US" sz="2000" b="1" dirty="0">
                          <a:latin typeface="+mj-lt"/>
                          <a:cs typeface="+mn-cs"/>
                        </a:rPr>
                        <a:t>Costly  </a:t>
                      </a:r>
                      <a:endParaRPr lang="ar-SA" sz="2000" b="1" dirty="0">
                        <a:latin typeface="+mj-lt"/>
                        <a:cs typeface="+mn-cs"/>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Delivers the highest possible oxygen concentration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lang="en-US" sz="2000" b="1" dirty="0">
                          <a:latin typeface="+mj-lt"/>
                          <a:cs typeface="+mn-cs"/>
                        </a:rPr>
                        <a:t>Suitable for pt breathing spontaneous with sever hypoxemia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mj-lt"/>
                        <a:cs typeface="+mn-cs"/>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Maintain flow rate so reservoir bag collapses only slightly during inspiration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Check that valves and rubber flaps are function properly (open during expiration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Monitor SaO2 with pulse </a:t>
                      </a:r>
                      <a:r>
                        <a:rPr kumimoji="0" lang="en-US" sz="2000" b="1" i="0" u="none" strike="noStrike" cap="none" normalizeH="0" baseline="0" dirty="0" err="1">
                          <a:ln>
                            <a:noFill/>
                          </a:ln>
                          <a:solidFill>
                            <a:schemeClr val="tx1"/>
                          </a:solidFill>
                          <a:effectLst/>
                          <a:latin typeface="+mj-lt"/>
                          <a:cs typeface="+mn-cs"/>
                        </a:rPr>
                        <a:t>oximeter</a:t>
                      </a:r>
                      <a:r>
                        <a:rPr kumimoji="0" lang="en-US" sz="2000" b="1" i="0" u="none" strike="noStrike" cap="none" normalizeH="0" baseline="0" dirty="0">
                          <a:ln>
                            <a:noFill/>
                          </a:ln>
                          <a:solidFill>
                            <a:schemeClr val="tx1"/>
                          </a:solidFill>
                          <a:effectLst/>
                          <a:latin typeface="+mj-lt"/>
                          <a:cs typeface="+mn-cs"/>
                        </a:rPr>
                        <a:t>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Low Flow</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mj-lt"/>
                          <a:cs typeface="+mn-cs"/>
                        </a:rPr>
                        <a:t>6-15 L \min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endParaRPr kumimoji="0" lang="en-US" sz="2000" b="1" i="0" u="none" strike="noStrike" cap="none" normalizeH="0" baseline="0" dirty="0">
                        <a:ln>
                          <a:noFill/>
                        </a:ln>
                        <a:solidFill>
                          <a:schemeClr val="tx1"/>
                        </a:solidFill>
                        <a:effectLst/>
                        <a:latin typeface="+mj-lt"/>
                        <a:cs typeface="+mn-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80%-100%</a:t>
                      </a:r>
                    </a:p>
                  </a:txBody>
                  <a:tcPr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1" i="0" u="none" strike="noStrike" cap="none" normalizeH="0" baseline="0" dirty="0">
                          <a:ln>
                            <a:noFill/>
                          </a:ln>
                          <a:solidFill>
                            <a:srgbClr val="7030A0"/>
                          </a:solidFill>
                          <a:effectLst/>
                          <a:latin typeface="+mj-lt"/>
                          <a:cs typeface="+mn-cs"/>
                        </a:rPr>
                        <a:t> Non</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1" i="0" u="none" strike="noStrike" cap="none" normalizeH="0" baseline="0" dirty="0">
                          <a:ln>
                            <a:noFill/>
                          </a:ln>
                          <a:solidFill>
                            <a:srgbClr val="7030A0"/>
                          </a:solidFill>
                          <a:effectLst/>
                          <a:latin typeface="+mj-lt"/>
                          <a:cs typeface="+mn-cs"/>
                        </a:rPr>
                        <a:t>rebreather MASK</a:t>
                      </a:r>
                    </a:p>
                  </a:txBody>
                  <a:tcPr vert="vert"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34121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084E-5D41-483B-4247-228831B3E3E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343B157-7C18-8FB2-2F42-D6DE6C98499D}"/>
              </a:ext>
            </a:extLst>
          </p:cNvPr>
          <p:cNvSpPr>
            <a:spLocks noGrp="1"/>
          </p:cNvSpPr>
          <p:nvPr>
            <p:ph type="body" idx="1"/>
          </p:nvPr>
        </p:nvSpPr>
        <p:spPr/>
        <p:txBody>
          <a:bodyPr/>
          <a:lstStyle/>
          <a:p>
            <a:endParaRPr lang="en-US"/>
          </a:p>
        </p:txBody>
      </p:sp>
      <p:pic>
        <p:nvPicPr>
          <p:cNvPr id="5" name="Content Placeholder 4"/>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0" y="260350"/>
            <a:ext cx="8620125" cy="6048375"/>
          </a:xfrm>
        </p:spPr>
      </p:pic>
    </p:spTree>
    <p:extLst>
      <p:ext uri="{BB962C8B-B14F-4D97-AF65-F5344CB8AC3E}">
        <p14:creationId xmlns:p14="http://schemas.microsoft.com/office/powerpoint/2010/main" val="3002157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عنوان 3">
            <a:extLst>
              <a:ext uri="{FF2B5EF4-FFF2-40B4-BE49-F238E27FC236}">
                <a16:creationId xmlns:a16="http://schemas.microsoft.com/office/drawing/2014/main" id="{1CE88542-63A6-4930-ACA6-7112B1CC37E2}"/>
              </a:ext>
            </a:extLst>
          </p:cNvPr>
          <p:cNvSpPr>
            <a:spLocks noGrp="1"/>
          </p:cNvSpPr>
          <p:nvPr>
            <p:ph type="title"/>
          </p:nvPr>
        </p:nvSpPr>
        <p:spPr>
          <a:xfrm>
            <a:off x="180864" y="511450"/>
            <a:ext cx="3455032" cy="936104"/>
          </a:xfrm>
        </p:spPr>
        <p:txBody>
          <a:bodyPr/>
          <a:lstStyle/>
          <a:p>
            <a:pPr marL="0" indent="0" algn="ctr" eaLnBrk="1" hangingPunct="1">
              <a:buNone/>
            </a:pPr>
            <a:r>
              <a:rPr lang="en-US" altLang="en-US" sz="4400" dirty="0" err="1">
                <a:solidFill>
                  <a:srgbClr val="7030A0"/>
                </a:solidFill>
                <a:latin typeface="Times New Roman" pitchFamily="18" charset="0"/>
                <a:cs typeface="Times New Roman" pitchFamily="18" charset="0"/>
              </a:rPr>
              <a:t>Venturi</a:t>
            </a:r>
            <a:r>
              <a:rPr lang="en-US" altLang="en-US" sz="4400" dirty="0">
                <a:solidFill>
                  <a:srgbClr val="7030A0"/>
                </a:solidFill>
                <a:latin typeface="Times New Roman" pitchFamily="18" charset="0"/>
                <a:cs typeface="Times New Roman" pitchFamily="18" charset="0"/>
              </a:rPr>
              <a:t> mask </a:t>
            </a:r>
            <a:endParaRPr lang="ar-SA" altLang="en-US" sz="4400" dirty="0">
              <a:solidFill>
                <a:srgbClr val="7030A0"/>
              </a:solidFill>
              <a:latin typeface="Times New Roman" pitchFamily="18" charset="0"/>
              <a:cs typeface="Times New Roman" pitchFamily="18" charset="0"/>
            </a:endParaRPr>
          </a:p>
        </p:txBody>
      </p:sp>
      <p:sp>
        <p:nvSpPr>
          <p:cNvPr id="46083" name="عنصر نائب للنص 4">
            <a:extLst>
              <a:ext uri="{FF2B5EF4-FFF2-40B4-BE49-F238E27FC236}">
                <a16:creationId xmlns:a16="http://schemas.microsoft.com/office/drawing/2014/main" id="{7F06C2F7-A77B-42AE-B3C0-AB69C15617E4}"/>
              </a:ext>
            </a:extLst>
          </p:cNvPr>
          <p:cNvSpPr>
            <a:spLocks noGrp="1"/>
          </p:cNvSpPr>
          <p:nvPr>
            <p:ph type="body" idx="1"/>
          </p:nvPr>
        </p:nvSpPr>
        <p:spPr>
          <a:xfrm>
            <a:off x="227366" y="1844824"/>
            <a:ext cx="6720898" cy="3960440"/>
          </a:xfrm>
        </p:spPr>
        <p:txBody>
          <a:bodyPr>
            <a:normAutofit/>
          </a:bodyPr>
          <a:lstStyle/>
          <a:p>
            <a:pPr marL="342900" indent="-342900" algn="l" rtl="0" eaLnBrk="1" hangingPunct="1">
              <a:buFont typeface="Wingdings" pitchFamily="2" charset="2"/>
              <a:buChar char="Ø"/>
              <a:tabLst>
                <a:tab pos="5273675" algn="r"/>
              </a:tabLst>
            </a:pPr>
            <a:r>
              <a:rPr lang="en-US" altLang="en-US" b="0" dirty="0">
                <a:solidFill>
                  <a:schemeClr val="tx1"/>
                </a:solidFill>
                <a:latin typeface="Times New Roman" pitchFamily="18" charset="0"/>
                <a:cs typeface="Times New Roman" pitchFamily="18" charset="0"/>
              </a:rPr>
              <a:t>It is high flow concentration of oxygen. </a:t>
            </a:r>
          </a:p>
          <a:p>
            <a:pPr marL="342900" indent="-342900" algn="l" rtl="0" eaLnBrk="1" hangingPunct="1">
              <a:buFont typeface="Wingdings" pitchFamily="2" charset="2"/>
              <a:buChar char="Ø"/>
              <a:tabLst>
                <a:tab pos="5273675" algn="r"/>
              </a:tabLst>
            </a:pPr>
            <a:endParaRPr lang="en-US" altLang="en-US" b="0" dirty="0">
              <a:solidFill>
                <a:schemeClr val="tx1"/>
              </a:solidFill>
              <a:latin typeface="Times New Roman" pitchFamily="18" charset="0"/>
              <a:cs typeface="Times New Roman" pitchFamily="18" charset="0"/>
            </a:endParaRPr>
          </a:p>
          <a:p>
            <a:pPr algn="l" rtl="0" eaLnBrk="1" hangingPunct="1">
              <a:buFont typeface="Wingdings" panose="05000000000000000000" pitchFamily="2" charset="2"/>
              <a:buChar char="Ø"/>
              <a:tabLst>
                <a:tab pos="5273675" algn="r"/>
              </a:tabLst>
            </a:pPr>
            <a:r>
              <a:rPr lang="en-US" altLang="en-US" b="0" dirty="0">
                <a:solidFill>
                  <a:schemeClr val="tx1"/>
                </a:solidFill>
                <a:latin typeface="Times New Roman" pitchFamily="18" charset="0"/>
                <a:cs typeface="Times New Roman" pitchFamily="18" charset="0"/>
              </a:rPr>
              <a:t>Oxygen from 40 - 50% </a:t>
            </a:r>
          </a:p>
          <a:p>
            <a:pPr algn="l" rtl="0" eaLnBrk="1" hangingPunct="1">
              <a:buFont typeface="Wingdings" panose="05000000000000000000" pitchFamily="2" charset="2"/>
              <a:buChar char="Ø"/>
              <a:tabLst>
                <a:tab pos="5273675" algn="r"/>
              </a:tabLst>
            </a:pPr>
            <a:endParaRPr lang="en-US" altLang="en-US" b="0" dirty="0">
              <a:solidFill>
                <a:schemeClr val="tx1"/>
              </a:solidFill>
              <a:latin typeface="Times New Roman" pitchFamily="18" charset="0"/>
              <a:cs typeface="Times New Roman" pitchFamily="18" charset="0"/>
            </a:endParaRPr>
          </a:p>
          <a:p>
            <a:pPr algn="l" rtl="0" eaLnBrk="1" hangingPunct="1">
              <a:buFont typeface="Wingdings" panose="05000000000000000000" pitchFamily="2" charset="2"/>
              <a:buChar char="Ø"/>
              <a:tabLst>
                <a:tab pos="5273675" algn="r"/>
              </a:tabLst>
            </a:pPr>
            <a:r>
              <a:rPr lang="en-US" altLang="en-US" b="0" dirty="0">
                <a:solidFill>
                  <a:schemeClr val="tx1"/>
                </a:solidFill>
                <a:latin typeface="Times New Roman" pitchFamily="18" charset="0"/>
                <a:cs typeface="Times New Roman" pitchFamily="18" charset="0"/>
              </a:rPr>
              <a:t>At liters flow of 4 to 15 L/min.</a:t>
            </a:r>
          </a:p>
        </p:txBody>
      </p:sp>
      <p:pic>
        <p:nvPicPr>
          <p:cNvPr id="46084" name="Picture 11" descr="F60044">
            <a:extLst>
              <a:ext uri="{FF2B5EF4-FFF2-40B4-BE49-F238E27FC236}">
                <a16:creationId xmlns:a16="http://schemas.microsoft.com/office/drawing/2014/main" id="{C4C2AD82-D77B-41FE-A139-E150139AE4AD}"/>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239000" y="476250"/>
            <a:ext cx="1905000" cy="1905000"/>
          </a:xfrm>
          <a:noFill/>
          <a:ln>
            <a:solidFill>
              <a:schemeClr val="tx1"/>
            </a:solidFill>
          </a:ln>
        </p:spPr>
      </p:pic>
    </p:spTree>
    <p:extLst>
      <p:ext uri="{BB962C8B-B14F-4D97-AF65-F5344CB8AC3E}">
        <p14:creationId xmlns:p14="http://schemas.microsoft.com/office/powerpoint/2010/main" val="1731610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446" y="440710"/>
            <a:ext cx="4571594" cy="689932"/>
          </a:xfrm>
          <a:prstGeom prst="rect">
            <a:avLst/>
          </a:prstGeom>
        </p:spPr>
        <p:txBody>
          <a:bodyPr vert="horz" wrap="square" lIns="0" tIns="12700" rIns="0" bIns="0" rtlCol="0">
            <a:spAutoFit/>
          </a:bodyPr>
          <a:lstStyle/>
          <a:p>
            <a:pPr marL="0" indent="0" algn="ctr">
              <a:lnSpc>
                <a:spcPct val="100000"/>
              </a:lnSpc>
              <a:spcBef>
                <a:spcPts val="100"/>
              </a:spcBef>
              <a:buNone/>
            </a:pPr>
            <a:r>
              <a:rPr sz="4400" b="1" spc="-5" dirty="0">
                <a:solidFill>
                  <a:srgbClr val="7030A0"/>
                </a:solidFill>
              </a:rPr>
              <a:t>Venturi</a:t>
            </a:r>
            <a:r>
              <a:rPr sz="4400" b="1" spc="-105" dirty="0">
                <a:solidFill>
                  <a:srgbClr val="7030A0"/>
                </a:solidFill>
              </a:rPr>
              <a:t> </a:t>
            </a:r>
            <a:r>
              <a:rPr sz="4400" b="1" dirty="0">
                <a:solidFill>
                  <a:srgbClr val="7030A0"/>
                </a:solidFill>
              </a:rPr>
              <a:t>mask</a:t>
            </a: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645"/>
              </a:lnSpc>
            </a:pPr>
            <a:r>
              <a:rPr spc="-5" dirty="0"/>
              <a:t>By </a:t>
            </a:r>
            <a:r>
              <a:rPr dirty="0"/>
              <a:t>Dr. </a:t>
            </a:r>
            <a:r>
              <a:rPr spc="-5" dirty="0"/>
              <a:t>Fekri Eltahir</a:t>
            </a:r>
            <a:r>
              <a:rPr spc="-20" dirty="0"/>
              <a:t> </a:t>
            </a:r>
            <a:r>
              <a:rPr spc="-5" dirty="0"/>
              <a:t>Abdalla</a:t>
            </a:r>
          </a:p>
        </p:txBody>
      </p:sp>
      <p:sp>
        <p:nvSpPr>
          <p:cNvPr id="4" name="object 4"/>
          <p:cNvSpPr/>
          <p:nvPr/>
        </p:nvSpPr>
        <p:spPr>
          <a:xfrm>
            <a:off x="457199" y="1563801"/>
            <a:ext cx="3594376" cy="256506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5091986" y="1268760"/>
            <a:ext cx="3533139" cy="397129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458644" y="4376470"/>
            <a:ext cx="4257372" cy="154813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232522105"/>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07504" y="404664"/>
            <a:ext cx="3528392" cy="690562"/>
          </a:xfrm>
          <a:prstGeom prst="rect">
            <a:avLst/>
          </a:prstGeom>
        </p:spPr>
        <p:txBody>
          <a:bodyPr vert="horz" wrap="square" lIns="0" tIns="12700" rIns="0" bIns="0" rtlCol="0">
            <a:spAutoFit/>
          </a:bodyPr>
          <a:lstStyle/>
          <a:p>
            <a:pPr marL="0" indent="0" algn="ctr">
              <a:lnSpc>
                <a:spcPct val="100000"/>
              </a:lnSpc>
              <a:spcBef>
                <a:spcPts val="100"/>
              </a:spcBef>
              <a:buNone/>
            </a:pPr>
            <a:r>
              <a:rPr sz="4400" spc="-5" dirty="0">
                <a:solidFill>
                  <a:srgbClr val="7030A0"/>
                </a:solidFill>
                <a:effectLst/>
                <a:latin typeface="Times New Roman" pitchFamily="18" charset="0"/>
                <a:cs typeface="Times New Roman" pitchFamily="18" charset="0"/>
              </a:rPr>
              <a:t>Venturi</a:t>
            </a:r>
            <a:r>
              <a:rPr sz="4400" spc="-105" dirty="0">
                <a:solidFill>
                  <a:srgbClr val="7030A0"/>
                </a:solidFill>
                <a:effectLst/>
                <a:latin typeface="Times New Roman" pitchFamily="18" charset="0"/>
                <a:cs typeface="Times New Roman" pitchFamily="18" charset="0"/>
              </a:rPr>
              <a:t> </a:t>
            </a:r>
            <a:r>
              <a:rPr sz="4400" dirty="0">
                <a:solidFill>
                  <a:srgbClr val="7030A0"/>
                </a:solidFill>
                <a:effectLst/>
                <a:latin typeface="Times New Roman" pitchFamily="18" charset="0"/>
                <a:cs typeface="Times New Roman" pitchFamily="18" charset="0"/>
              </a:rPr>
              <a:t>mask</a:t>
            </a:r>
          </a:p>
        </p:txBody>
      </p:sp>
      <p:sp>
        <p:nvSpPr>
          <p:cNvPr id="4" name="object 4"/>
          <p:cNvSpPr/>
          <p:nvPr/>
        </p:nvSpPr>
        <p:spPr>
          <a:xfrm>
            <a:off x="539552" y="4761229"/>
            <a:ext cx="7748024" cy="148717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395536" y="1827050"/>
            <a:ext cx="8387080" cy="248412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963838491"/>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626333154"/>
              </p:ext>
            </p:extLst>
          </p:nvPr>
        </p:nvGraphicFramePr>
        <p:xfrm>
          <a:off x="1007110" y="542686"/>
          <a:ext cx="7085328" cy="4987921"/>
        </p:xfrm>
        <a:graphic>
          <a:graphicData uri="http://schemas.openxmlformats.org/drawingml/2006/table">
            <a:tbl>
              <a:tblPr firstRow="1" bandRow="1">
                <a:tableStyleId>{2D5ABB26-0587-4C30-8999-92F81FD0307C}</a:tableStyleId>
              </a:tblPr>
              <a:tblGrid>
                <a:gridCol w="1772920">
                  <a:extLst>
                    <a:ext uri="{9D8B030D-6E8A-4147-A177-3AD203B41FA5}">
                      <a16:colId xmlns:a16="http://schemas.microsoft.com/office/drawing/2014/main" val="20000"/>
                    </a:ext>
                  </a:extLst>
                </a:gridCol>
                <a:gridCol w="3348354">
                  <a:extLst>
                    <a:ext uri="{9D8B030D-6E8A-4147-A177-3AD203B41FA5}">
                      <a16:colId xmlns:a16="http://schemas.microsoft.com/office/drawing/2014/main" val="20001"/>
                    </a:ext>
                  </a:extLst>
                </a:gridCol>
                <a:gridCol w="1964054">
                  <a:extLst>
                    <a:ext uri="{9D8B030D-6E8A-4147-A177-3AD203B41FA5}">
                      <a16:colId xmlns:a16="http://schemas.microsoft.com/office/drawing/2014/main" val="20002"/>
                    </a:ext>
                  </a:extLst>
                </a:gridCol>
              </a:tblGrid>
              <a:tr h="589354">
                <a:tc>
                  <a:txBody>
                    <a:bodyPr/>
                    <a:lstStyle/>
                    <a:p>
                      <a:pPr>
                        <a:lnSpc>
                          <a:spcPct val="100000"/>
                        </a:lnSpc>
                      </a:pPr>
                      <a:endParaRPr sz="3100" dirty="0">
                        <a:latin typeface="Times New Roman"/>
                        <a:cs typeface="Times New Roman"/>
                      </a:endParaRPr>
                    </a:p>
                  </a:txBody>
                  <a:tcPr marL="0" marR="0" marT="0" marB="0"/>
                </a:tc>
                <a:tc>
                  <a:txBody>
                    <a:bodyPr/>
                    <a:lstStyle/>
                    <a:p>
                      <a:pPr marL="316230">
                        <a:lnSpc>
                          <a:spcPts val="3535"/>
                        </a:lnSpc>
                      </a:pPr>
                      <a:r>
                        <a:rPr sz="3200" b="1" u="heavy" spc="-5" dirty="0">
                          <a:solidFill>
                            <a:srgbClr val="7030A0"/>
                          </a:solidFill>
                          <a:uFill>
                            <a:solidFill>
                              <a:srgbClr val="CC0000"/>
                            </a:solidFill>
                          </a:uFill>
                          <a:latin typeface="Arial"/>
                          <a:cs typeface="Arial"/>
                        </a:rPr>
                        <a:t>Venturi</a:t>
                      </a:r>
                      <a:r>
                        <a:rPr sz="3200" b="1" u="heavy" spc="-30" dirty="0">
                          <a:solidFill>
                            <a:srgbClr val="7030A0"/>
                          </a:solidFill>
                          <a:uFill>
                            <a:solidFill>
                              <a:srgbClr val="CC0000"/>
                            </a:solidFill>
                          </a:uFill>
                          <a:latin typeface="Arial"/>
                          <a:cs typeface="Arial"/>
                        </a:rPr>
                        <a:t> </a:t>
                      </a:r>
                      <a:r>
                        <a:rPr sz="3200" b="1" u="heavy" spc="5" dirty="0">
                          <a:solidFill>
                            <a:srgbClr val="7030A0"/>
                          </a:solidFill>
                          <a:uFill>
                            <a:solidFill>
                              <a:srgbClr val="CC0000"/>
                            </a:solidFill>
                          </a:uFill>
                          <a:latin typeface="Arial"/>
                          <a:cs typeface="Arial"/>
                        </a:rPr>
                        <a:t>valve</a:t>
                      </a:r>
                      <a:r>
                        <a:rPr sz="3200" u="heavy" dirty="0">
                          <a:solidFill>
                            <a:srgbClr val="7030A0"/>
                          </a:solidFill>
                          <a:uFill>
                            <a:solidFill>
                              <a:srgbClr val="CC0000"/>
                            </a:solidFill>
                          </a:uFill>
                          <a:latin typeface="Times New Roman"/>
                          <a:cs typeface="Times New Roman"/>
                        </a:rPr>
                        <a:t> </a:t>
                      </a:r>
                      <a:r>
                        <a:rPr sz="3200" u="heavy" spc="65" dirty="0">
                          <a:solidFill>
                            <a:srgbClr val="7030A0"/>
                          </a:solidFill>
                          <a:uFill>
                            <a:solidFill>
                              <a:srgbClr val="CC0000"/>
                            </a:solidFill>
                          </a:uFill>
                          <a:latin typeface="Times New Roman"/>
                          <a:cs typeface="Times New Roman"/>
                        </a:rPr>
                        <a:t> </a:t>
                      </a:r>
                      <a:endParaRPr sz="3200" dirty="0">
                        <a:solidFill>
                          <a:srgbClr val="7030A0"/>
                        </a:solidFill>
                        <a:latin typeface="Times New Roman"/>
                        <a:cs typeface="Times New Roman"/>
                      </a:endParaRPr>
                    </a:p>
                  </a:txBody>
                  <a:tcPr marL="0" marR="0" marT="0" marB="0"/>
                </a:tc>
                <a:tc>
                  <a:txBody>
                    <a:bodyPr/>
                    <a:lstStyle/>
                    <a:p>
                      <a:pPr>
                        <a:lnSpc>
                          <a:spcPct val="100000"/>
                        </a:lnSpc>
                      </a:pPr>
                      <a:endParaRPr sz="3100">
                        <a:latin typeface="Times New Roman"/>
                        <a:cs typeface="Times New Roman"/>
                      </a:endParaRPr>
                    </a:p>
                  </a:txBody>
                  <a:tcPr marL="0" marR="0" marT="0" marB="0"/>
                </a:tc>
                <a:extLst>
                  <a:ext uri="{0D108BD9-81ED-4DB2-BD59-A6C34878D82A}">
                    <a16:rowId xmlns:a16="http://schemas.microsoft.com/office/drawing/2014/main" val="10000"/>
                  </a:ext>
                </a:extLst>
              </a:tr>
              <a:tr h="675580">
                <a:tc>
                  <a:txBody>
                    <a:bodyPr/>
                    <a:lstStyle/>
                    <a:p>
                      <a:pPr marR="326390" algn="ctr">
                        <a:lnSpc>
                          <a:spcPct val="100000"/>
                        </a:lnSpc>
                        <a:spcBef>
                          <a:spcPts val="785"/>
                        </a:spcBef>
                      </a:pPr>
                      <a:r>
                        <a:rPr sz="2800" b="1" spc="-10" dirty="0">
                          <a:latin typeface="Arial"/>
                          <a:cs typeface="Arial"/>
                        </a:rPr>
                        <a:t>Color</a:t>
                      </a:r>
                      <a:endParaRPr sz="2800">
                        <a:latin typeface="Arial"/>
                        <a:cs typeface="Arial"/>
                      </a:endParaRPr>
                    </a:p>
                  </a:txBody>
                  <a:tcPr marL="0" marR="0" marT="99695" marB="0"/>
                </a:tc>
                <a:tc>
                  <a:txBody>
                    <a:bodyPr/>
                    <a:lstStyle/>
                    <a:p>
                      <a:pPr marL="92710" algn="ctr">
                        <a:lnSpc>
                          <a:spcPct val="100000"/>
                        </a:lnSpc>
                        <a:spcBef>
                          <a:spcPts val="785"/>
                        </a:spcBef>
                      </a:pPr>
                      <a:r>
                        <a:rPr sz="2800" b="1" spc="-5" dirty="0">
                          <a:latin typeface="Arial"/>
                          <a:cs typeface="Arial"/>
                        </a:rPr>
                        <a:t>FiO2</a:t>
                      </a:r>
                      <a:endParaRPr sz="2800">
                        <a:latin typeface="Arial"/>
                        <a:cs typeface="Arial"/>
                      </a:endParaRPr>
                    </a:p>
                  </a:txBody>
                  <a:tcPr marL="0" marR="0" marT="99695" marB="0"/>
                </a:tc>
                <a:tc>
                  <a:txBody>
                    <a:bodyPr/>
                    <a:lstStyle/>
                    <a:p>
                      <a:pPr marR="53340" algn="r">
                        <a:lnSpc>
                          <a:spcPct val="100000"/>
                        </a:lnSpc>
                        <a:spcBef>
                          <a:spcPts val="785"/>
                        </a:spcBef>
                      </a:pPr>
                      <a:r>
                        <a:rPr sz="2800" b="1" spc="-5" dirty="0">
                          <a:latin typeface="Arial"/>
                          <a:cs typeface="Arial"/>
                        </a:rPr>
                        <a:t>O2</a:t>
                      </a:r>
                      <a:r>
                        <a:rPr sz="2800" b="1" spc="-90" dirty="0">
                          <a:latin typeface="Arial"/>
                          <a:cs typeface="Arial"/>
                        </a:rPr>
                        <a:t> </a:t>
                      </a:r>
                      <a:r>
                        <a:rPr sz="2800" b="1" spc="-10" dirty="0">
                          <a:latin typeface="Arial"/>
                          <a:cs typeface="Arial"/>
                        </a:rPr>
                        <a:t>Flow</a:t>
                      </a:r>
                      <a:endParaRPr sz="2800">
                        <a:latin typeface="Arial"/>
                        <a:cs typeface="Arial"/>
                      </a:endParaRPr>
                    </a:p>
                  </a:txBody>
                  <a:tcPr marL="0" marR="0" marT="99695" marB="0"/>
                </a:tc>
                <a:extLst>
                  <a:ext uri="{0D108BD9-81ED-4DB2-BD59-A6C34878D82A}">
                    <a16:rowId xmlns:a16="http://schemas.microsoft.com/office/drawing/2014/main" val="10001"/>
                  </a:ext>
                </a:extLst>
              </a:tr>
              <a:tr h="676577">
                <a:tc>
                  <a:txBody>
                    <a:bodyPr/>
                    <a:lstStyle/>
                    <a:p>
                      <a:pPr marR="273685" algn="ctr">
                        <a:lnSpc>
                          <a:spcPct val="100000"/>
                        </a:lnSpc>
                        <a:spcBef>
                          <a:spcPts val="835"/>
                        </a:spcBef>
                      </a:pPr>
                      <a:r>
                        <a:rPr sz="3200" b="1" spc="-5" dirty="0">
                          <a:solidFill>
                            <a:srgbClr val="6600FF"/>
                          </a:solidFill>
                          <a:latin typeface="Arial"/>
                          <a:cs typeface="Arial"/>
                        </a:rPr>
                        <a:t>Blue</a:t>
                      </a:r>
                      <a:endParaRPr sz="3200">
                        <a:latin typeface="Arial"/>
                        <a:cs typeface="Arial"/>
                      </a:endParaRPr>
                    </a:p>
                  </a:txBody>
                  <a:tcPr marL="0" marR="0" marT="106045" marB="0"/>
                </a:tc>
                <a:tc>
                  <a:txBody>
                    <a:bodyPr/>
                    <a:lstStyle/>
                    <a:p>
                      <a:pPr marL="93345" algn="ctr">
                        <a:lnSpc>
                          <a:spcPct val="100000"/>
                        </a:lnSpc>
                        <a:spcBef>
                          <a:spcPts val="835"/>
                        </a:spcBef>
                      </a:pPr>
                      <a:r>
                        <a:rPr sz="3200" b="1" dirty="0">
                          <a:latin typeface="Arial"/>
                          <a:cs typeface="Arial"/>
                        </a:rPr>
                        <a:t>24%</a:t>
                      </a:r>
                      <a:endParaRPr sz="3200">
                        <a:latin typeface="Arial"/>
                        <a:cs typeface="Arial"/>
                      </a:endParaRPr>
                    </a:p>
                  </a:txBody>
                  <a:tcPr marL="0" marR="0" marT="106045" marB="0"/>
                </a:tc>
                <a:tc>
                  <a:txBody>
                    <a:bodyPr/>
                    <a:lstStyle/>
                    <a:p>
                      <a:pPr marL="398145">
                        <a:lnSpc>
                          <a:spcPct val="100000"/>
                        </a:lnSpc>
                        <a:spcBef>
                          <a:spcPts val="835"/>
                        </a:spcBef>
                      </a:pPr>
                      <a:r>
                        <a:rPr sz="3200" b="1" dirty="0">
                          <a:latin typeface="Arial"/>
                          <a:cs typeface="Arial"/>
                        </a:rPr>
                        <a:t>2</a:t>
                      </a:r>
                      <a:r>
                        <a:rPr sz="3200" b="1" spc="-45" dirty="0">
                          <a:latin typeface="Arial"/>
                          <a:cs typeface="Arial"/>
                        </a:rPr>
                        <a:t> </a:t>
                      </a:r>
                      <a:r>
                        <a:rPr sz="3200" b="1" spc="-5" dirty="0">
                          <a:latin typeface="Arial"/>
                          <a:cs typeface="Arial"/>
                        </a:rPr>
                        <a:t>L/min</a:t>
                      </a:r>
                      <a:endParaRPr sz="3200">
                        <a:latin typeface="Arial"/>
                        <a:cs typeface="Arial"/>
                      </a:endParaRPr>
                    </a:p>
                  </a:txBody>
                  <a:tcPr marL="0" marR="0" marT="106045" marB="0"/>
                </a:tc>
                <a:extLst>
                  <a:ext uri="{0D108BD9-81ED-4DB2-BD59-A6C34878D82A}">
                    <a16:rowId xmlns:a16="http://schemas.microsoft.com/office/drawing/2014/main" val="10002"/>
                  </a:ext>
                </a:extLst>
              </a:tr>
              <a:tr h="626110">
                <a:tc>
                  <a:txBody>
                    <a:bodyPr/>
                    <a:lstStyle/>
                    <a:p>
                      <a:pPr marR="276225" algn="ctr">
                        <a:lnSpc>
                          <a:spcPct val="100000"/>
                        </a:lnSpc>
                        <a:spcBef>
                          <a:spcPts val="309"/>
                        </a:spcBef>
                      </a:pPr>
                      <a:r>
                        <a:rPr sz="3200" b="1" spc="-5" dirty="0">
                          <a:latin typeface="Arial"/>
                          <a:cs typeface="Arial"/>
                        </a:rPr>
                        <a:t>White</a:t>
                      </a:r>
                      <a:endParaRPr sz="3200">
                        <a:latin typeface="Arial"/>
                        <a:cs typeface="Arial"/>
                      </a:endParaRPr>
                    </a:p>
                  </a:txBody>
                  <a:tcPr marL="0" marR="0" marT="39369" marB="0"/>
                </a:tc>
                <a:tc>
                  <a:txBody>
                    <a:bodyPr/>
                    <a:lstStyle/>
                    <a:p>
                      <a:pPr marL="93345" algn="ctr">
                        <a:lnSpc>
                          <a:spcPct val="100000"/>
                        </a:lnSpc>
                        <a:spcBef>
                          <a:spcPts val="309"/>
                        </a:spcBef>
                      </a:pPr>
                      <a:r>
                        <a:rPr sz="3200" b="1" dirty="0">
                          <a:latin typeface="Arial"/>
                          <a:cs typeface="Arial"/>
                        </a:rPr>
                        <a:t>28%</a:t>
                      </a:r>
                      <a:endParaRPr sz="3200">
                        <a:latin typeface="Arial"/>
                        <a:cs typeface="Arial"/>
                      </a:endParaRPr>
                    </a:p>
                  </a:txBody>
                  <a:tcPr marL="0" marR="0" marT="39369" marB="0"/>
                </a:tc>
                <a:tc>
                  <a:txBody>
                    <a:bodyPr/>
                    <a:lstStyle/>
                    <a:p>
                      <a:pPr marL="398145">
                        <a:lnSpc>
                          <a:spcPct val="100000"/>
                        </a:lnSpc>
                        <a:spcBef>
                          <a:spcPts val="309"/>
                        </a:spcBef>
                      </a:pPr>
                      <a:r>
                        <a:rPr sz="3200" b="1" dirty="0">
                          <a:latin typeface="Arial"/>
                          <a:cs typeface="Arial"/>
                        </a:rPr>
                        <a:t>4</a:t>
                      </a:r>
                      <a:r>
                        <a:rPr sz="3200" b="1" spc="-45" dirty="0">
                          <a:latin typeface="Arial"/>
                          <a:cs typeface="Arial"/>
                        </a:rPr>
                        <a:t> </a:t>
                      </a:r>
                      <a:r>
                        <a:rPr sz="3200" b="1" spc="-5" dirty="0">
                          <a:latin typeface="Arial"/>
                          <a:cs typeface="Arial"/>
                        </a:rPr>
                        <a:t>L/min</a:t>
                      </a:r>
                      <a:endParaRPr sz="3200">
                        <a:latin typeface="Arial"/>
                        <a:cs typeface="Arial"/>
                      </a:endParaRPr>
                    </a:p>
                  </a:txBody>
                  <a:tcPr marL="0" marR="0" marT="39369" marB="0"/>
                </a:tc>
                <a:extLst>
                  <a:ext uri="{0D108BD9-81ED-4DB2-BD59-A6C34878D82A}">
                    <a16:rowId xmlns:a16="http://schemas.microsoft.com/office/drawing/2014/main" val="10003"/>
                  </a:ext>
                </a:extLst>
              </a:tr>
              <a:tr h="641985">
                <a:tc>
                  <a:txBody>
                    <a:bodyPr/>
                    <a:lstStyle/>
                    <a:p>
                      <a:pPr marR="276860" algn="ctr">
                        <a:lnSpc>
                          <a:spcPct val="100000"/>
                        </a:lnSpc>
                        <a:spcBef>
                          <a:spcPts val="439"/>
                        </a:spcBef>
                      </a:pPr>
                      <a:r>
                        <a:rPr sz="3200" b="1" dirty="0">
                          <a:solidFill>
                            <a:srgbClr val="FF3300"/>
                          </a:solidFill>
                          <a:latin typeface="Arial"/>
                          <a:cs typeface="Arial"/>
                        </a:rPr>
                        <a:t>Orange</a:t>
                      </a:r>
                      <a:endParaRPr sz="3200">
                        <a:latin typeface="Arial"/>
                        <a:cs typeface="Arial"/>
                      </a:endParaRPr>
                    </a:p>
                  </a:txBody>
                  <a:tcPr marL="0" marR="0" marT="55879" marB="0"/>
                </a:tc>
                <a:tc>
                  <a:txBody>
                    <a:bodyPr/>
                    <a:lstStyle/>
                    <a:p>
                      <a:pPr marL="93345" algn="ctr">
                        <a:lnSpc>
                          <a:spcPct val="100000"/>
                        </a:lnSpc>
                        <a:spcBef>
                          <a:spcPts val="439"/>
                        </a:spcBef>
                      </a:pPr>
                      <a:r>
                        <a:rPr sz="3200" b="1" dirty="0">
                          <a:latin typeface="Arial"/>
                          <a:cs typeface="Arial"/>
                        </a:rPr>
                        <a:t>31%</a:t>
                      </a:r>
                      <a:endParaRPr sz="3200">
                        <a:latin typeface="Arial"/>
                        <a:cs typeface="Arial"/>
                      </a:endParaRPr>
                    </a:p>
                  </a:txBody>
                  <a:tcPr marL="0" marR="0" marT="55879" marB="0"/>
                </a:tc>
                <a:tc>
                  <a:txBody>
                    <a:bodyPr/>
                    <a:lstStyle/>
                    <a:p>
                      <a:pPr marL="398145">
                        <a:lnSpc>
                          <a:spcPct val="100000"/>
                        </a:lnSpc>
                        <a:spcBef>
                          <a:spcPts val="439"/>
                        </a:spcBef>
                      </a:pPr>
                      <a:r>
                        <a:rPr sz="3200" b="1" dirty="0">
                          <a:latin typeface="Arial"/>
                          <a:cs typeface="Arial"/>
                        </a:rPr>
                        <a:t>6</a:t>
                      </a:r>
                      <a:r>
                        <a:rPr sz="3200" b="1" spc="-45" dirty="0">
                          <a:latin typeface="Arial"/>
                          <a:cs typeface="Arial"/>
                        </a:rPr>
                        <a:t> </a:t>
                      </a:r>
                      <a:r>
                        <a:rPr sz="3200" b="1" spc="-5" dirty="0">
                          <a:latin typeface="Arial"/>
                          <a:cs typeface="Arial"/>
                        </a:rPr>
                        <a:t>L/min</a:t>
                      </a:r>
                      <a:endParaRPr sz="3200">
                        <a:latin typeface="Arial"/>
                        <a:cs typeface="Arial"/>
                      </a:endParaRPr>
                    </a:p>
                  </a:txBody>
                  <a:tcPr marL="0" marR="0" marT="55879" marB="0"/>
                </a:tc>
                <a:extLst>
                  <a:ext uri="{0D108BD9-81ED-4DB2-BD59-A6C34878D82A}">
                    <a16:rowId xmlns:a16="http://schemas.microsoft.com/office/drawing/2014/main" val="10004"/>
                  </a:ext>
                </a:extLst>
              </a:tr>
              <a:tr h="642619">
                <a:tc>
                  <a:txBody>
                    <a:bodyPr/>
                    <a:lstStyle/>
                    <a:p>
                      <a:pPr marR="279400" algn="ctr">
                        <a:lnSpc>
                          <a:spcPct val="100000"/>
                        </a:lnSpc>
                        <a:spcBef>
                          <a:spcPts val="434"/>
                        </a:spcBef>
                      </a:pPr>
                      <a:r>
                        <a:rPr sz="3200" b="1" spc="-5" dirty="0">
                          <a:solidFill>
                            <a:srgbClr val="FFFF00"/>
                          </a:solidFill>
                          <a:latin typeface="Arial"/>
                          <a:cs typeface="Arial"/>
                        </a:rPr>
                        <a:t>Yellow</a:t>
                      </a:r>
                      <a:endParaRPr sz="3200">
                        <a:latin typeface="Arial"/>
                        <a:cs typeface="Arial"/>
                      </a:endParaRPr>
                    </a:p>
                  </a:txBody>
                  <a:tcPr marL="0" marR="0" marT="55244" marB="0"/>
                </a:tc>
                <a:tc>
                  <a:txBody>
                    <a:bodyPr/>
                    <a:lstStyle/>
                    <a:p>
                      <a:pPr marL="93345" algn="ctr">
                        <a:lnSpc>
                          <a:spcPct val="100000"/>
                        </a:lnSpc>
                        <a:spcBef>
                          <a:spcPts val="434"/>
                        </a:spcBef>
                      </a:pPr>
                      <a:r>
                        <a:rPr sz="3200" b="1" dirty="0">
                          <a:latin typeface="Arial"/>
                          <a:cs typeface="Arial"/>
                        </a:rPr>
                        <a:t>35%</a:t>
                      </a:r>
                      <a:endParaRPr sz="3200">
                        <a:latin typeface="Arial"/>
                        <a:cs typeface="Arial"/>
                      </a:endParaRPr>
                    </a:p>
                  </a:txBody>
                  <a:tcPr marL="0" marR="0" marT="55244" marB="0"/>
                </a:tc>
                <a:tc>
                  <a:txBody>
                    <a:bodyPr/>
                    <a:lstStyle/>
                    <a:p>
                      <a:pPr marL="398145">
                        <a:lnSpc>
                          <a:spcPct val="100000"/>
                        </a:lnSpc>
                        <a:spcBef>
                          <a:spcPts val="434"/>
                        </a:spcBef>
                      </a:pPr>
                      <a:r>
                        <a:rPr sz="3200" b="1" dirty="0">
                          <a:latin typeface="Arial"/>
                          <a:cs typeface="Arial"/>
                        </a:rPr>
                        <a:t>8</a:t>
                      </a:r>
                      <a:r>
                        <a:rPr sz="3200" b="1" spc="-45" dirty="0">
                          <a:latin typeface="Arial"/>
                          <a:cs typeface="Arial"/>
                        </a:rPr>
                        <a:t> </a:t>
                      </a:r>
                      <a:r>
                        <a:rPr sz="3200" b="1" spc="-5" dirty="0">
                          <a:latin typeface="Arial"/>
                          <a:cs typeface="Arial"/>
                        </a:rPr>
                        <a:t>L/min</a:t>
                      </a:r>
                      <a:endParaRPr sz="3200">
                        <a:latin typeface="Arial"/>
                        <a:cs typeface="Arial"/>
                      </a:endParaRPr>
                    </a:p>
                  </a:txBody>
                  <a:tcPr marL="0" marR="0" marT="55244" marB="0"/>
                </a:tc>
                <a:extLst>
                  <a:ext uri="{0D108BD9-81ED-4DB2-BD59-A6C34878D82A}">
                    <a16:rowId xmlns:a16="http://schemas.microsoft.com/office/drawing/2014/main" val="10005"/>
                  </a:ext>
                </a:extLst>
              </a:tr>
              <a:tr h="615314">
                <a:tc>
                  <a:txBody>
                    <a:bodyPr/>
                    <a:lstStyle/>
                    <a:p>
                      <a:pPr marR="274955" algn="ctr">
                        <a:lnSpc>
                          <a:spcPct val="100000"/>
                        </a:lnSpc>
                        <a:spcBef>
                          <a:spcPts val="445"/>
                        </a:spcBef>
                      </a:pPr>
                      <a:r>
                        <a:rPr sz="3200" b="1" dirty="0">
                          <a:solidFill>
                            <a:srgbClr val="CC0000"/>
                          </a:solidFill>
                          <a:latin typeface="Arial"/>
                          <a:cs typeface="Arial"/>
                        </a:rPr>
                        <a:t>Red</a:t>
                      </a:r>
                      <a:endParaRPr sz="3200">
                        <a:latin typeface="Arial"/>
                        <a:cs typeface="Arial"/>
                      </a:endParaRPr>
                    </a:p>
                  </a:txBody>
                  <a:tcPr marL="0" marR="0" marT="56515" marB="0"/>
                </a:tc>
                <a:tc>
                  <a:txBody>
                    <a:bodyPr/>
                    <a:lstStyle/>
                    <a:p>
                      <a:pPr marL="93345" algn="ctr">
                        <a:lnSpc>
                          <a:spcPct val="100000"/>
                        </a:lnSpc>
                        <a:spcBef>
                          <a:spcPts val="445"/>
                        </a:spcBef>
                      </a:pPr>
                      <a:r>
                        <a:rPr sz="3200" b="1" dirty="0">
                          <a:latin typeface="Arial"/>
                          <a:cs typeface="Arial"/>
                        </a:rPr>
                        <a:t>40%</a:t>
                      </a:r>
                      <a:endParaRPr sz="3200">
                        <a:latin typeface="Arial"/>
                        <a:cs typeface="Arial"/>
                      </a:endParaRPr>
                    </a:p>
                  </a:txBody>
                  <a:tcPr marL="0" marR="0" marT="56515" marB="0"/>
                </a:tc>
                <a:tc>
                  <a:txBody>
                    <a:bodyPr/>
                    <a:lstStyle/>
                    <a:p>
                      <a:pPr marR="24130" algn="r">
                        <a:lnSpc>
                          <a:spcPct val="100000"/>
                        </a:lnSpc>
                        <a:spcBef>
                          <a:spcPts val="445"/>
                        </a:spcBef>
                      </a:pPr>
                      <a:r>
                        <a:rPr sz="3200" b="1" dirty="0">
                          <a:latin typeface="Arial"/>
                          <a:cs typeface="Arial"/>
                        </a:rPr>
                        <a:t>10</a:t>
                      </a:r>
                      <a:r>
                        <a:rPr sz="3200" b="1" spc="-80" dirty="0">
                          <a:latin typeface="Arial"/>
                          <a:cs typeface="Arial"/>
                        </a:rPr>
                        <a:t> </a:t>
                      </a:r>
                      <a:r>
                        <a:rPr sz="3200" b="1" spc="-10" dirty="0">
                          <a:latin typeface="Arial"/>
                          <a:cs typeface="Arial"/>
                        </a:rPr>
                        <a:t>L/min</a:t>
                      </a:r>
                      <a:endParaRPr sz="3200">
                        <a:latin typeface="Arial"/>
                        <a:cs typeface="Arial"/>
                      </a:endParaRPr>
                    </a:p>
                  </a:txBody>
                  <a:tcPr marL="0" marR="0" marT="56515" marB="0"/>
                </a:tc>
                <a:extLst>
                  <a:ext uri="{0D108BD9-81ED-4DB2-BD59-A6C34878D82A}">
                    <a16:rowId xmlns:a16="http://schemas.microsoft.com/office/drawing/2014/main" val="10006"/>
                  </a:ext>
                </a:extLst>
              </a:tr>
              <a:tr h="520382">
                <a:tc>
                  <a:txBody>
                    <a:bodyPr/>
                    <a:lstStyle/>
                    <a:p>
                      <a:pPr marR="275590" algn="ctr">
                        <a:lnSpc>
                          <a:spcPts val="3779"/>
                        </a:lnSpc>
                        <a:spcBef>
                          <a:spcPts val="219"/>
                        </a:spcBef>
                      </a:pPr>
                      <a:r>
                        <a:rPr sz="3200" b="1" dirty="0">
                          <a:solidFill>
                            <a:srgbClr val="007F00"/>
                          </a:solidFill>
                          <a:latin typeface="Arial"/>
                          <a:cs typeface="Arial"/>
                        </a:rPr>
                        <a:t>Green</a:t>
                      </a:r>
                      <a:endParaRPr sz="3200">
                        <a:latin typeface="Arial"/>
                        <a:cs typeface="Arial"/>
                      </a:endParaRPr>
                    </a:p>
                  </a:txBody>
                  <a:tcPr marL="0" marR="0" marT="27939" marB="0"/>
                </a:tc>
                <a:tc>
                  <a:txBody>
                    <a:bodyPr/>
                    <a:lstStyle/>
                    <a:p>
                      <a:pPr marL="93345" algn="ctr">
                        <a:lnSpc>
                          <a:spcPts val="3779"/>
                        </a:lnSpc>
                        <a:spcBef>
                          <a:spcPts val="219"/>
                        </a:spcBef>
                      </a:pPr>
                      <a:r>
                        <a:rPr sz="3200" b="1" dirty="0">
                          <a:latin typeface="Arial"/>
                          <a:cs typeface="Arial"/>
                        </a:rPr>
                        <a:t>60%</a:t>
                      </a:r>
                      <a:endParaRPr sz="3200">
                        <a:latin typeface="Arial"/>
                        <a:cs typeface="Arial"/>
                      </a:endParaRPr>
                    </a:p>
                  </a:txBody>
                  <a:tcPr marL="0" marR="0" marT="27939" marB="0"/>
                </a:tc>
                <a:tc>
                  <a:txBody>
                    <a:bodyPr/>
                    <a:lstStyle/>
                    <a:p>
                      <a:pPr marR="24130" algn="r">
                        <a:lnSpc>
                          <a:spcPts val="3779"/>
                        </a:lnSpc>
                        <a:spcBef>
                          <a:spcPts val="219"/>
                        </a:spcBef>
                      </a:pPr>
                      <a:r>
                        <a:rPr sz="3200" b="1" dirty="0">
                          <a:latin typeface="Arial"/>
                          <a:cs typeface="Arial"/>
                        </a:rPr>
                        <a:t>15</a:t>
                      </a:r>
                      <a:r>
                        <a:rPr sz="3200" b="1" spc="-80" dirty="0">
                          <a:latin typeface="Arial"/>
                          <a:cs typeface="Arial"/>
                        </a:rPr>
                        <a:t> </a:t>
                      </a:r>
                      <a:r>
                        <a:rPr sz="3200" b="1" spc="-10" dirty="0">
                          <a:latin typeface="Arial"/>
                          <a:cs typeface="Arial"/>
                        </a:rPr>
                        <a:t>L/min</a:t>
                      </a:r>
                      <a:endParaRPr sz="3200" dirty="0">
                        <a:latin typeface="Arial"/>
                        <a:cs typeface="Arial"/>
                      </a:endParaRPr>
                    </a:p>
                  </a:txBody>
                  <a:tcPr marL="0" marR="0" marT="27939"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59095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عنوان 1">
            <a:extLst>
              <a:ext uri="{FF2B5EF4-FFF2-40B4-BE49-F238E27FC236}">
                <a16:creationId xmlns:a16="http://schemas.microsoft.com/office/drawing/2014/main" id="{2696B116-6621-4A0F-A1F0-37C8E71F467C}"/>
              </a:ext>
            </a:extLst>
          </p:cNvPr>
          <p:cNvSpPr>
            <a:spLocks noGrp="1"/>
          </p:cNvSpPr>
          <p:nvPr>
            <p:ph type="title"/>
          </p:nvPr>
        </p:nvSpPr>
        <p:spPr>
          <a:xfrm>
            <a:off x="1944688" y="623888"/>
            <a:ext cx="6589712" cy="1281112"/>
          </a:xfrm>
        </p:spPr>
        <p:txBody>
          <a:bodyPr/>
          <a:lstStyle/>
          <a:p>
            <a:pPr eaLnBrk="1" hangingPunct="1"/>
            <a:endParaRPr lang="ar-SA" altLang="en-US"/>
          </a:p>
        </p:txBody>
      </p:sp>
      <p:graphicFrame>
        <p:nvGraphicFramePr>
          <p:cNvPr id="4" name="عنصر نائب للمحتوى 3">
            <a:extLst>
              <a:ext uri="{FF2B5EF4-FFF2-40B4-BE49-F238E27FC236}">
                <a16:creationId xmlns:a16="http://schemas.microsoft.com/office/drawing/2014/main" id="{A838A719-9A2C-4F9E-97AB-A32BCAC6A61D}"/>
              </a:ext>
            </a:extLst>
          </p:cNvPr>
          <p:cNvGraphicFramePr>
            <a:graphicFrameLocks noGrp="1"/>
          </p:cNvGraphicFramePr>
          <p:nvPr>
            <p:ph sz="quarter" idx="4294967295"/>
            <p:extLst>
              <p:ext uri="{D42A27DB-BD31-4B8C-83A1-F6EECF244321}">
                <p14:modId xmlns:p14="http://schemas.microsoft.com/office/powerpoint/2010/main" val="1852757923"/>
              </p:ext>
            </p:extLst>
          </p:nvPr>
        </p:nvGraphicFramePr>
        <p:xfrm>
          <a:off x="468383" y="214313"/>
          <a:ext cx="8675617" cy="6643710"/>
        </p:xfrm>
        <a:graphic>
          <a:graphicData uri="http://schemas.openxmlformats.org/drawingml/2006/table">
            <a:tbl>
              <a:tblPr rtl="1" firstRow="1" bandRow="1">
                <a:tableStyleId>{5C22544A-7EE6-4342-B048-85BDC9FD1C3A}</a:tableStyleId>
              </a:tblPr>
              <a:tblGrid>
                <a:gridCol w="2582174">
                  <a:extLst>
                    <a:ext uri="{9D8B030D-6E8A-4147-A177-3AD203B41FA5}">
                      <a16:colId xmlns:a16="http://schemas.microsoft.com/office/drawing/2014/main" val="20000"/>
                    </a:ext>
                  </a:extLst>
                </a:gridCol>
                <a:gridCol w="1996218">
                  <a:extLst>
                    <a:ext uri="{9D8B030D-6E8A-4147-A177-3AD203B41FA5}">
                      <a16:colId xmlns:a16="http://schemas.microsoft.com/office/drawing/2014/main" val="20001"/>
                    </a:ext>
                  </a:extLst>
                </a:gridCol>
                <a:gridCol w="1527514">
                  <a:extLst>
                    <a:ext uri="{9D8B030D-6E8A-4147-A177-3AD203B41FA5}">
                      <a16:colId xmlns:a16="http://schemas.microsoft.com/office/drawing/2014/main" val="20002"/>
                    </a:ext>
                  </a:extLst>
                </a:gridCol>
                <a:gridCol w="1626816">
                  <a:extLst>
                    <a:ext uri="{9D8B030D-6E8A-4147-A177-3AD203B41FA5}">
                      <a16:colId xmlns:a16="http://schemas.microsoft.com/office/drawing/2014/main" val="20003"/>
                    </a:ext>
                  </a:extLst>
                </a:gridCol>
                <a:gridCol w="942895">
                  <a:extLst>
                    <a:ext uri="{9D8B030D-6E8A-4147-A177-3AD203B41FA5}">
                      <a16:colId xmlns:a16="http://schemas.microsoft.com/office/drawing/2014/main" val="20004"/>
                    </a:ext>
                  </a:extLst>
                </a:gridCol>
              </a:tblGrid>
              <a:tr h="1532004">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1" u="none" strike="noStrike" cap="none" normalizeH="0" baseline="0" dirty="0">
                          <a:ln>
                            <a:noFill/>
                          </a:ln>
                          <a:solidFill>
                            <a:schemeClr val="tx1"/>
                          </a:solidFill>
                          <a:effectLst/>
                          <a:latin typeface="Arial" pitchFamily="34" charset="0"/>
                          <a:cs typeface="+mn-cs"/>
                        </a:rPr>
                        <a:t>Disadvantages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1" u="none" strike="noStrike" cap="none" normalizeH="0" baseline="0" dirty="0">
                          <a:ln>
                            <a:noFill/>
                          </a:ln>
                          <a:solidFill>
                            <a:schemeClr val="tx1"/>
                          </a:solidFill>
                          <a:effectLst/>
                          <a:latin typeface="Arial" pitchFamily="34" charset="0"/>
                          <a:cs typeface="+mn-cs"/>
                        </a:rPr>
                        <a:t>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1" u="none" strike="noStrike" cap="none" normalizeH="0" baseline="0" dirty="0">
                        <a:ln>
                          <a:noFill/>
                        </a:ln>
                        <a:solidFill>
                          <a:schemeClr val="tx1"/>
                        </a:solidFill>
                        <a:effectLst/>
                        <a:latin typeface="Arial" pitchFamily="34" charset="0"/>
                        <a:cs typeface="+mn-cs"/>
                      </a:endParaRP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1" u="none" strike="noStrike" cap="none" normalizeH="0" baseline="0" dirty="0">
                          <a:ln>
                            <a:noFill/>
                          </a:ln>
                          <a:solidFill>
                            <a:schemeClr val="tx1"/>
                          </a:solidFill>
                          <a:effectLst/>
                          <a:latin typeface="Arial" pitchFamily="34" charset="0"/>
                          <a:cs typeface="+mn-cs"/>
                        </a:rPr>
                        <a:t>Amount Delivered Fio2   </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dirty="0">
                          <a:ln>
                            <a:noFill/>
                          </a:ln>
                          <a:solidFill>
                            <a:srgbClr val="7030A0"/>
                          </a:solidFill>
                          <a:effectLst/>
                          <a:latin typeface="Arial" pitchFamily="34" charset="0"/>
                          <a:cs typeface="+mn-cs"/>
                        </a:rPr>
                        <a:t>Method     </a:t>
                      </a:r>
                    </a:p>
                  </a:txBody>
                  <a:tcPr horzOverflow="overflow">
                    <a:solidFill>
                      <a:schemeClr val="bg1">
                        <a:lumMod val="95000"/>
                      </a:schemeClr>
                    </a:solidFill>
                  </a:tcPr>
                </a:tc>
                <a:extLst>
                  <a:ext uri="{0D108BD9-81ED-4DB2-BD59-A6C34878D82A}">
                    <a16:rowId xmlns:a16="http://schemas.microsoft.com/office/drawing/2014/main" val="10000"/>
                  </a:ext>
                </a:extLst>
              </a:tr>
              <a:tr h="5111706">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mn-cs"/>
                        </a:rPr>
                        <a:t>uncomfortable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mn-cs"/>
                        </a:rPr>
                        <a:t>Risk for skin irritation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lang="en-US" sz="2000" b="1" dirty="0">
                          <a:solidFill>
                            <a:schemeClr val="tx1"/>
                          </a:solidFill>
                          <a:cs typeface="+mn-cs"/>
                        </a:rPr>
                        <a:t>Ignores patient O2  demand</a:t>
                      </a:r>
                      <a:r>
                        <a:rPr lang="en-US" sz="2000" b="1" baseline="0" dirty="0">
                          <a:solidFill>
                            <a:schemeClr val="tx1"/>
                          </a:solidFill>
                          <a:cs typeface="+mn-cs"/>
                        </a:rPr>
                        <a:t> and can </a:t>
                      </a:r>
                      <a:r>
                        <a:rPr lang="en-US" sz="2000" b="1" dirty="0">
                          <a:solidFill>
                            <a:schemeClr val="tx1"/>
                          </a:solidFill>
                          <a:cs typeface="+mn-cs"/>
                        </a:rPr>
                        <a:t>produce respiratory depression in COPD patient when</a:t>
                      </a:r>
                      <a:r>
                        <a:rPr lang="en-US" sz="2000" b="1" baseline="0" dirty="0">
                          <a:solidFill>
                            <a:schemeClr val="tx1"/>
                          </a:solidFill>
                          <a:cs typeface="+mn-cs"/>
                        </a:rPr>
                        <a:t> </a:t>
                      </a:r>
                      <a:r>
                        <a:rPr lang="en-US" sz="2000" b="1" dirty="0">
                          <a:solidFill>
                            <a:schemeClr val="tx1"/>
                          </a:solidFill>
                          <a:cs typeface="+mn-cs"/>
                        </a:rPr>
                        <a:t>high oxygen concentration</a:t>
                      </a:r>
                      <a:r>
                        <a:rPr lang="en-US" sz="2000" b="1" baseline="0" dirty="0">
                          <a:solidFill>
                            <a:schemeClr val="tx1"/>
                          </a:solidFill>
                          <a:cs typeface="+mn-cs"/>
                        </a:rPr>
                        <a:t> (&gt;</a:t>
                      </a:r>
                      <a:r>
                        <a:rPr kumimoji="0" lang="en-US" sz="2000" b="1" i="0" u="none" strike="noStrike" cap="none" normalizeH="0" baseline="0" dirty="0">
                          <a:ln>
                            <a:noFill/>
                          </a:ln>
                          <a:solidFill>
                            <a:schemeClr val="tx1"/>
                          </a:solidFill>
                          <a:effectLst/>
                          <a:latin typeface="Arial" pitchFamily="34" charset="0"/>
                          <a:cs typeface="+mn-cs"/>
                        </a:rPr>
                        <a:t>50%) is used</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mn-cs"/>
                        </a:rPr>
                        <a:t>Delivers most precise oxygen concentration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mn-cs"/>
                        </a:rPr>
                        <a:t>Doesn’t dry mucous membranes (humidity</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2000" b="1" i="0" u="none" strike="noStrike" cap="none" normalizeH="0" baseline="0" dirty="0">
                          <a:ln>
                            <a:noFill/>
                          </a:ln>
                          <a:solidFill>
                            <a:schemeClr val="tx1"/>
                          </a:solidFill>
                          <a:effectLst/>
                          <a:latin typeface="Arial" pitchFamily="34" charset="0"/>
                          <a:cs typeface="+mn-cs"/>
                        </a:rPr>
                        <a:t>Adjustable valve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GB" sz="2000" b="1" i="0" u="none" strike="noStrike" cap="none" normalizeH="0" baseline="0" dirty="0">
                        <a:ln>
                          <a:noFill/>
                        </a:ln>
                        <a:solidFill>
                          <a:schemeClr val="tx1"/>
                        </a:solidFill>
                        <a:effectLst/>
                        <a:latin typeface="Arial" pitchFamily="34" charset="0"/>
                        <a:cs typeface="+mn-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2000" b="1" i="0" u="none" strike="noStrike" cap="none" normalizeH="0" baseline="0" dirty="0">
                          <a:ln>
                            <a:noFill/>
                          </a:ln>
                          <a:solidFill>
                            <a:schemeClr val="tx1"/>
                          </a:solidFill>
                          <a:effectLst/>
                          <a:latin typeface="Arial" pitchFamily="34" charset="0"/>
                          <a:cs typeface="+mn-cs"/>
                        </a:rPr>
                        <a:t>Use simple mask or  CPAP</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Arial" pitchFamily="34" charset="0"/>
                        <a:cs typeface="+mn-cs"/>
                      </a:endParaRPr>
                    </a:p>
                  </a:txBody>
                  <a:tcPr horzOverflow="overflow"/>
                </a:tc>
                <a:tc>
                  <a:txBody>
                    <a:bodyPr/>
                    <a:lstStyle/>
                    <a:p>
                      <a:pPr algn="l" rtl="0">
                        <a:buFont typeface="Wingdings" pitchFamily="2" charset="2"/>
                        <a:buChar char="Ø"/>
                        <a:tabLst>
                          <a:tab pos="5273675" algn="r"/>
                        </a:tabLst>
                      </a:pPr>
                      <a:r>
                        <a:rPr lang="en-US" sz="2000" b="1" dirty="0">
                          <a:solidFill>
                            <a:schemeClr val="tx1"/>
                          </a:solidFill>
                          <a:cs typeface="+mn-cs"/>
                        </a:rPr>
                        <a:t>Oxygen from 40-- 50% </a:t>
                      </a:r>
                    </a:p>
                    <a:p>
                      <a:pPr algn="l" rtl="0">
                        <a:buFont typeface="Wingdings" pitchFamily="2" charset="2"/>
                        <a:buChar char="Ø"/>
                        <a:tabLst>
                          <a:tab pos="5273675" algn="r"/>
                        </a:tabLst>
                      </a:pPr>
                      <a:endParaRPr lang="en-US" sz="2000" b="1" dirty="0">
                        <a:solidFill>
                          <a:schemeClr val="tx1"/>
                        </a:solidFill>
                        <a:cs typeface="+mn-cs"/>
                      </a:endParaRPr>
                    </a:p>
                    <a:p>
                      <a:pPr algn="l" rtl="0">
                        <a:buFont typeface="Wingdings" pitchFamily="2" charset="2"/>
                        <a:buChar char="Ø"/>
                        <a:tabLst>
                          <a:tab pos="5273675" algn="r"/>
                        </a:tabLst>
                      </a:pPr>
                      <a:r>
                        <a:rPr lang="en-US" sz="2000" b="1" dirty="0">
                          <a:solidFill>
                            <a:schemeClr val="tx1"/>
                          </a:solidFill>
                          <a:cs typeface="+mn-cs"/>
                        </a:rPr>
                        <a:t>Flow</a:t>
                      </a:r>
                      <a:r>
                        <a:rPr lang="en-US" sz="2000" b="1" baseline="0" dirty="0">
                          <a:solidFill>
                            <a:schemeClr val="tx1"/>
                          </a:solidFill>
                          <a:cs typeface="+mn-cs"/>
                        </a:rPr>
                        <a:t> </a:t>
                      </a:r>
                      <a:r>
                        <a:rPr lang="en-US" sz="2000" b="1" dirty="0">
                          <a:solidFill>
                            <a:schemeClr val="tx1"/>
                          </a:solidFill>
                          <a:cs typeface="+mn-cs"/>
                        </a:rPr>
                        <a:t> 4 to 15 L/min.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endParaRPr kumimoji="0" lang="en-US" sz="2000" b="1" i="0" u="none" strike="noStrike" cap="none" normalizeH="0" baseline="0" dirty="0">
                        <a:ln>
                          <a:noFill/>
                        </a:ln>
                        <a:solidFill>
                          <a:schemeClr val="tx1"/>
                        </a:solidFill>
                        <a:effectLst/>
                        <a:latin typeface="Arial" pitchFamily="34" charset="0"/>
                        <a:cs typeface="+mn-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Arial" pitchFamily="34" charset="0"/>
                        <a:cs typeface="+mn-cs"/>
                      </a:endParaRPr>
                    </a:p>
                  </a:txBody>
                  <a:tcPr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0" u="none" strike="noStrike" cap="none" normalizeH="0" baseline="0" dirty="0" err="1">
                          <a:ln>
                            <a:noFill/>
                          </a:ln>
                          <a:solidFill>
                            <a:srgbClr val="7030A0"/>
                          </a:solidFill>
                          <a:effectLst/>
                          <a:latin typeface="Arial" pitchFamily="34" charset="0"/>
                          <a:cs typeface="+mn-cs"/>
                        </a:rPr>
                        <a:t>Venturi</a:t>
                      </a:r>
                      <a:r>
                        <a:rPr kumimoji="0" lang="en-US" sz="1800" b="1" i="0" u="none" strike="noStrike" cap="none" normalizeH="0" baseline="0" dirty="0">
                          <a:ln>
                            <a:noFill/>
                          </a:ln>
                          <a:solidFill>
                            <a:srgbClr val="7030A0"/>
                          </a:solidFill>
                          <a:effectLst/>
                          <a:latin typeface="Arial" pitchFamily="34" charset="0"/>
                          <a:cs typeface="+mn-cs"/>
                        </a:rPr>
                        <a:t> Mask</a:t>
                      </a:r>
                    </a:p>
                  </a:txBody>
                  <a:tcPr vert="vert"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43711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a:extLst>
              <a:ext uri="{FF2B5EF4-FFF2-40B4-BE49-F238E27FC236}">
                <a16:creationId xmlns:a16="http://schemas.microsoft.com/office/drawing/2014/main" id="{5137048E-CFBA-4A71-8E94-8E4C83045FB4}"/>
              </a:ext>
            </a:extLst>
          </p:cNvPr>
          <p:cNvSpPr>
            <a:spLocks noGrp="1" noChangeArrowheads="1"/>
          </p:cNvSpPr>
          <p:nvPr>
            <p:ph type="title" idx="4294967295"/>
          </p:nvPr>
        </p:nvSpPr>
        <p:spPr>
          <a:xfrm>
            <a:off x="0" y="263525"/>
            <a:ext cx="3810000" cy="512763"/>
          </a:xfrm>
        </p:spPr>
        <p:txBody>
          <a:bodyPr/>
          <a:lstStyle/>
          <a:p>
            <a:pPr marL="0" indent="0" algn="ctr" eaLnBrk="1" hangingPunct="1">
              <a:buNone/>
            </a:pPr>
            <a:r>
              <a:rPr lang="en-US" altLang="en-US" sz="4400" b="1" dirty="0">
                <a:solidFill>
                  <a:srgbClr val="7030A0"/>
                </a:solidFill>
                <a:cs typeface="Tahoma" panose="020B0604030504040204" pitchFamily="34" charset="0"/>
              </a:rPr>
              <a:t>T-piece</a:t>
            </a:r>
          </a:p>
        </p:txBody>
      </p:sp>
      <p:sp>
        <p:nvSpPr>
          <p:cNvPr id="48131" name="Rectangle 5">
            <a:extLst>
              <a:ext uri="{FF2B5EF4-FFF2-40B4-BE49-F238E27FC236}">
                <a16:creationId xmlns:a16="http://schemas.microsoft.com/office/drawing/2014/main" id="{851E4A74-3966-4574-BC56-542130C9E9CD}"/>
              </a:ext>
            </a:extLst>
          </p:cNvPr>
          <p:cNvSpPr>
            <a:spLocks noGrp="1" noChangeArrowheads="1"/>
          </p:cNvSpPr>
          <p:nvPr>
            <p:ph sz="half" idx="4294967295"/>
          </p:nvPr>
        </p:nvSpPr>
        <p:spPr>
          <a:xfrm>
            <a:off x="0" y="2565400"/>
            <a:ext cx="3608388" cy="3538538"/>
          </a:xfrm>
        </p:spPr>
        <p:txBody>
          <a:bodyPr/>
          <a:lstStyle/>
          <a:p>
            <a:pPr algn="l" rtl="0" eaLnBrk="1" hangingPunct="1">
              <a:buFont typeface="Wingdings" panose="05000000000000000000" pitchFamily="2" charset="2"/>
              <a:buChar char="Ø"/>
            </a:pPr>
            <a:r>
              <a:rPr lang="en-US" altLang="en-US" sz="2400" dirty="0">
                <a:latin typeface="Times New Roman" pitchFamily="18" charset="0"/>
                <a:cs typeface="Times New Roman" pitchFamily="18" charset="0"/>
              </a:rPr>
              <a:t>Used on end of ET tube when weaning from ventilator</a:t>
            </a:r>
          </a:p>
          <a:p>
            <a:pPr algn="l" rtl="0" eaLnBrk="1" hangingPunct="1">
              <a:buFont typeface="Wingdings" panose="05000000000000000000" pitchFamily="2" charset="2"/>
              <a:buChar char="Ø"/>
            </a:pPr>
            <a:endParaRPr lang="en-US" altLang="en-US" sz="2400" dirty="0">
              <a:latin typeface="Times New Roman" pitchFamily="18" charset="0"/>
              <a:cs typeface="Times New Roman" pitchFamily="18" charset="0"/>
            </a:endParaRPr>
          </a:p>
          <a:p>
            <a:pPr algn="l" rtl="0" eaLnBrk="1" hangingPunct="1">
              <a:buFont typeface="Wingdings" panose="05000000000000000000" pitchFamily="2" charset="2"/>
              <a:buChar char="Ø"/>
            </a:pPr>
            <a:r>
              <a:rPr lang="en-US" altLang="en-US" sz="2400" dirty="0">
                <a:latin typeface="Times New Roman" pitchFamily="18" charset="0"/>
                <a:cs typeface="Times New Roman" pitchFamily="18" charset="0"/>
              </a:rPr>
              <a:t>Provides accurate </a:t>
            </a:r>
            <a:r>
              <a:rPr lang="en-US" altLang="en-US" sz="2400" dirty="0">
                <a:solidFill>
                  <a:srgbClr val="0070C0"/>
                </a:solidFill>
                <a:latin typeface="Times New Roman" pitchFamily="18" charset="0"/>
                <a:cs typeface="Times New Roman" pitchFamily="18" charset="0"/>
              </a:rPr>
              <a:t>FIO2</a:t>
            </a:r>
          </a:p>
          <a:p>
            <a:pPr algn="l" rtl="0" eaLnBrk="1" hangingPunct="1">
              <a:buFont typeface="Wingdings" panose="05000000000000000000" pitchFamily="2" charset="2"/>
              <a:buChar char="Ø"/>
            </a:pPr>
            <a:endParaRPr lang="en-US" altLang="en-US" sz="2400" dirty="0">
              <a:latin typeface="Times New Roman" pitchFamily="18" charset="0"/>
              <a:cs typeface="Times New Roman" pitchFamily="18" charset="0"/>
            </a:endParaRPr>
          </a:p>
          <a:p>
            <a:pPr algn="l" rtl="0" eaLnBrk="1" hangingPunct="1">
              <a:buFont typeface="Wingdings" panose="05000000000000000000" pitchFamily="2" charset="2"/>
              <a:buChar char="Ø"/>
            </a:pPr>
            <a:r>
              <a:rPr lang="en-US" altLang="en-US" sz="2400" dirty="0">
                <a:latin typeface="Times New Roman" pitchFamily="18" charset="0"/>
                <a:cs typeface="Times New Roman" pitchFamily="18" charset="0"/>
              </a:rPr>
              <a:t>Provides good humidity</a:t>
            </a:r>
          </a:p>
          <a:p>
            <a:pPr eaLnBrk="1" hangingPunct="1"/>
            <a:endParaRPr lang="en-US" altLang="en-US" sz="2800" dirty="0">
              <a:cs typeface="Times New Roman" panose="02020603050405020304" pitchFamily="18" charset="0"/>
            </a:endParaRPr>
          </a:p>
        </p:txBody>
      </p:sp>
      <p:pic>
        <p:nvPicPr>
          <p:cNvPr id="48133" name="Picture 7" descr="msoCC92">
            <a:extLst>
              <a:ext uri="{FF2B5EF4-FFF2-40B4-BE49-F238E27FC236}">
                <a16:creationId xmlns:a16="http://schemas.microsoft.com/office/drawing/2014/main" id="{E0D372A5-1D23-4CFF-9B7E-29606F949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565" t="6734" r="27083" b="73018"/>
          <a:stretch>
            <a:fillRect/>
          </a:stretch>
        </p:blipFill>
        <p:spPr bwMode="auto">
          <a:xfrm>
            <a:off x="4644008" y="2348880"/>
            <a:ext cx="428625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023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3525"/>
            <a:ext cx="3810000" cy="512763"/>
          </a:xfrm>
        </p:spPr>
        <p:txBody>
          <a:bodyPr/>
          <a:lstStyle/>
          <a:p>
            <a:pPr marL="0" indent="0" algn="ctr">
              <a:buNone/>
            </a:pPr>
            <a:r>
              <a:rPr lang="en-GB" sz="4400" b="1" dirty="0">
                <a:solidFill>
                  <a:srgbClr val="7030A0"/>
                </a:solidFill>
                <a:effectLst/>
                <a:latin typeface="Times New Roman" pitchFamily="18" charset="0"/>
                <a:cs typeface="Times New Roman" pitchFamily="18" charset="0"/>
              </a:rPr>
              <a:t>Trach Collar</a:t>
            </a:r>
          </a:p>
        </p:txBody>
      </p:sp>
      <p:pic>
        <p:nvPicPr>
          <p:cNvPr id="1026" name="Picture 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5004048" y="1988840"/>
            <a:ext cx="3622675" cy="27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sz="half" idx="4294967295"/>
          </p:nvPr>
        </p:nvSpPr>
        <p:spPr>
          <a:xfrm>
            <a:off x="445269" y="1695450"/>
            <a:ext cx="3976688" cy="3467100"/>
          </a:xfrm>
        </p:spPr>
        <p:txBody>
          <a:bodyPr>
            <a:noAutofit/>
          </a:bodyPr>
          <a:lstStyle/>
          <a:p>
            <a:pPr algn="l">
              <a:buFont typeface="Arial" pitchFamily="34" charset="0"/>
              <a:buChar char="•"/>
            </a:pPr>
            <a:r>
              <a:rPr lang="en-GB" sz="2400" dirty="0">
                <a:latin typeface="Times New Roman" pitchFamily="18" charset="0"/>
                <a:cs typeface="Times New Roman" pitchFamily="18" charset="0"/>
              </a:rPr>
              <a:t>High flow device</a:t>
            </a:r>
          </a:p>
          <a:p>
            <a:pPr algn="l">
              <a:buFont typeface="Arial" pitchFamily="34" charset="0"/>
              <a:buChar char="•"/>
            </a:pPr>
            <a:endParaRPr lang="en-GB" sz="2400" dirty="0">
              <a:latin typeface="Times New Roman" pitchFamily="18" charset="0"/>
              <a:cs typeface="Times New Roman" pitchFamily="18" charset="0"/>
            </a:endParaRPr>
          </a:p>
          <a:p>
            <a:pPr algn="l">
              <a:buFont typeface="Arial" pitchFamily="34" charset="0"/>
              <a:buChar char="•"/>
            </a:pPr>
            <a:r>
              <a:rPr lang="en-GB" sz="2400" dirty="0">
                <a:latin typeface="Times New Roman" pitchFamily="18" charset="0"/>
                <a:cs typeface="Times New Roman" pitchFamily="18" charset="0"/>
              </a:rPr>
              <a:t>Provides O2 or humidified room air to </a:t>
            </a:r>
            <a:r>
              <a:rPr lang="en-GB" sz="2400" dirty="0" err="1">
                <a:latin typeface="Times New Roman" pitchFamily="18" charset="0"/>
                <a:cs typeface="Times New Roman" pitchFamily="18" charset="0"/>
              </a:rPr>
              <a:t>trach</a:t>
            </a:r>
            <a:endParaRPr lang="en-GB" sz="2400" dirty="0">
              <a:latin typeface="Times New Roman" pitchFamily="18" charset="0"/>
              <a:cs typeface="Times New Roman" pitchFamily="18" charset="0"/>
            </a:endParaRPr>
          </a:p>
          <a:p>
            <a:pPr algn="l">
              <a:buFont typeface="Arial" pitchFamily="34" charset="0"/>
              <a:buChar char="•"/>
            </a:pPr>
            <a:endParaRPr lang="en-GB" sz="2400" dirty="0">
              <a:latin typeface="Times New Roman" pitchFamily="18" charset="0"/>
              <a:cs typeface="Times New Roman" pitchFamily="18" charset="0"/>
            </a:endParaRPr>
          </a:p>
          <a:p>
            <a:pPr algn="l">
              <a:buFont typeface="Arial" pitchFamily="34" charset="0"/>
              <a:buChar char="•"/>
            </a:pPr>
            <a:r>
              <a:rPr lang="en-GB" sz="2400" dirty="0">
                <a:latin typeface="Times New Roman" pitchFamily="18" charset="0"/>
                <a:cs typeface="Times New Roman" pitchFamily="18" charset="0"/>
              </a:rPr>
              <a:t>Settings similar to </a:t>
            </a:r>
            <a:r>
              <a:rPr lang="en-GB" sz="2400" dirty="0" err="1">
                <a:latin typeface="Times New Roman" pitchFamily="18" charset="0"/>
                <a:cs typeface="Times New Roman" pitchFamily="18" charset="0"/>
              </a:rPr>
              <a:t>Venturi</a:t>
            </a:r>
            <a:r>
              <a:rPr lang="en-GB" sz="2400" dirty="0">
                <a:latin typeface="Times New Roman" pitchFamily="18" charset="0"/>
                <a:cs typeface="Times New Roman" pitchFamily="18" charset="0"/>
              </a:rPr>
              <a:t> mask</a:t>
            </a:r>
          </a:p>
        </p:txBody>
      </p:sp>
    </p:spTree>
    <p:extLst>
      <p:ext uri="{BB962C8B-B14F-4D97-AF65-F5344CB8AC3E}">
        <p14:creationId xmlns:p14="http://schemas.microsoft.com/office/powerpoint/2010/main" val="928414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وان 1">
            <a:extLst>
              <a:ext uri="{FF2B5EF4-FFF2-40B4-BE49-F238E27FC236}">
                <a16:creationId xmlns:a16="http://schemas.microsoft.com/office/drawing/2014/main" id="{869F5181-14ED-895E-C62A-44F7FCAC3524}"/>
              </a:ext>
            </a:extLst>
          </p:cNvPr>
          <p:cNvSpPr txBox="1">
            <a:spLocks/>
          </p:cNvSpPr>
          <p:nvPr/>
        </p:nvSpPr>
        <p:spPr>
          <a:xfrm>
            <a:off x="-810345" y="764704"/>
            <a:ext cx="10764688" cy="1224136"/>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US" altLang="en-US" sz="4400" dirty="0">
                <a:solidFill>
                  <a:srgbClr val="7030A0"/>
                </a:solidFill>
                <a:effectLst/>
                <a:latin typeface="Times New Roman" pitchFamily="18" charset="0"/>
                <a:cs typeface="Times New Roman" pitchFamily="18" charset="0"/>
              </a:rPr>
              <a:t>Physical Properties of Oxygen</a:t>
            </a:r>
            <a:endParaRPr lang="ar-SA" altLang="en-US" sz="4400" dirty="0">
              <a:solidFill>
                <a:srgbClr val="7030A0"/>
              </a:solidFill>
              <a:effectLst/>
              <a:latin typeface="Times New Roman" pitchFamily="18" charset="0"/>
              <a:cs typeface="Times New Roman" pitchFamily="18" charset="0"/>
            </a:endParaRPr>
          </a:p>
        </p:txBody>
      </p:sp>
      <p:pic>
        <p:nvPicPr>
          <p:cNvPr id="1026" name="Picture 2" descr="Pem Choki Pema Dechen Shree Jana Bomjan - ppt download">
            <a:extLst>
              <a:ext uri="{FF2B5EF4-FFF2-40B4-BE49-F238E27FC236}">
                <a16:creationId xmlns:a16="http://schemas.microsoft.com/office/drawing/2014/main" id="{5AF06452-F06D-CE10-F5DB-CAF65E513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556792"/>
            <a:ext cx="6408712" cy="4800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179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92151"/>
            <a:ext cx="5940152" cy="1612900"/>
          </a:xfrm>
        </p:spPr>
        <p:txBody>
          <a:bodyPr/>
          <a:lstStyle/>
          <a:p>
            <a:pPr marL="0" indent="0" algn="ctr">
              <a:buNone/>
            </a:pPr>
            <a:r>
              <a:rPr lang="en-GB" sz="4400" dirty="0">
                <a:solidFill>
                  <a:srgbClr val="7030A0"/>
                </a:solidFill>
                <a:latin typeface="Times New Roman" pitchFamily="18" charset="0"/>
                <a:cs typeface="Times New Roman" pitchFamily="18" charset="0"/>
              </a:rPr>
              <a:t>Positive pressure</a:t>
            </a:r>
            <a:br>
              <a:rPr lang="en-GB" sz="4400" dirty="0">
                <a:solidFill>
                  <a:srgbClr val="7030A0"/>
                </a:solidFill>
                <a:latin typeface="Times New Roman" pitchFamily="18" charset="0"/>
                <a:cs typeface="Times New Roman" pitchFamily="18" charset="0"/>
              </a:rPr>
            </a:br>
            <a:r>
              <a:rPr lang="en-GB" sz="4400" dirty="0">
                <a:solidFill>
                  <a:srgbClr val="7030A0"/>
                </a:solidFill>
                <a:latin typeface="Times New Roman" pitchFamily="18" charset="0"/>
                <a:cs typeface="Times New Roman" pitchFamily="18" charset="0"/>
              </a:rPr>
              <a:t> ventilation</a:t>
            </a:r>
          </a:p>
        </p:txBody>
      </p:sp>
      <p:pic>
        <p:nvPicPr>
          <p:cNvPr id="6" name="Content Placeholder 5"/>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467544" y="2725737"/>
            <a:ext cx="5472608" cy="2513557"/>
          </a:xfr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0"/>
            <a:ext cx="19939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64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118618" y="1794711"/>
            <a:ext cx="3244272" cy="264044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5076056" y="1794711"/>
            <a:ext cx="3211648" cy="264044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3" name="Rectangle 12"/>
          <p:cNvSpPr/>
          <p:nvPr/>
        </p:nvSpPr>
        <p:spPr>
          <a:xfrm>
            <a:off x="1043608" y="548679"/>
            <a:ext cx="7057657" cy="769441"/>
          </a:xfrm>
          <a:prstGeom prst="rect">
            <a:avLst/>
          </a:prstGeom>
        </p:spPr>
        <p:txBody>
          <a:bodyPr wrap="square">
            <a:spAutoFit/>
          </a:bodyPr>
          <a:lstStyle/>
          <a:p>
            <a:r>
              <a:rPr lang="en-GB" sz="4400" b="1" spc="-10" dirty="0">
                <a:solidFill>
                  <a:srgbClr val="7030A0"/>
                </a:solidFill>
                <a:latin typeface="Times New Roman" pitchFamily="18" charset="0"/>
                <a:ea typeface="+mj-ea"/>
                <a:cs typeface="Times New Roman" pitchFamily="18" charset="0"/>
              </a:rPr>
              <a:t>Positive </a:t>
            </a:r>
            <a:r>
              <a:rPr lang="en-GB" sz="4400" b="1" spc="-5" dirty="0">
                <a:solidFill>
                  <a:srgbClr val="7030A0"/>
                </a:solidFill>
                <a:latin typeface="Times New Roman" pitchFamily="18" charset="0"/>
                <a:ea typeface="+mj-ea"/>
                <a:cs typeface="Times New Roman" pitchFamily="18" charset="0"/>
              </a:rPr>
              <a:t>pressure</a:t>
            </a:r>
            <a:r>
              <a:rPr lang="en-GB" sz="4400" b="1" spc="-25" dirty="0">
                <a:solidFill>
                  <a:srgbClr val="7030A0"/>
                </a:solidFill>
                <a:latin typeface="Times New Roman" pitchFamily="18" charset="0"/>
                <a:ea typeface="+mj-ea"/>
                <a:cs typeface="Times New Roman" pitchFamily="18" charset="0"/>
              </a:rPr>
              <a:t> </a:t>
            </a:r>
            <a:r>
              <a:rPr lang="en-GB" sz="4400" b="1" spc="-10" dirty="0">
                <a:solidFill>
                  <a:srgbClr val="7030A0"/>
                </a:solidFill>
                <a:latin typeface="Times New Roman" pitchFamily="18" charset="0"/>
                <a:ea typeface="+mj-ea"/>
                <a:cs typeface="Times New Roman" pitchFamily="18" charset="0"/>
              </a:rPr>
              <a:t>ventilation</a:t>
            </a:r>
            <a:endParaRPr lang="en-GB" dirty="0">
              <a:solidFill>
                <a:srgbClr val="7030A0"/>
              </a:solidFill>
            </a:endParaRPr>
          </a:p>
        </p:txBody>
      </p:sp>
      <p:sp>
        <p:nvSpPr>
          <p:cNvPr id="3" name="Content Placeholder 2"/>
          <p:cNvSpPr>
            <a:spLocks noGrp="1"/>
          </p:cNvSpPr>
          <p:nvPr>
            <p:ph sz="half" idx="4294967295"/>
          </p:nvPr>
        </p:nvSpPr>
        <p:spPr>
          <a:xfrm>
            <a:off x="0" y="4797425"/>
            <a:ext cx="3635375" cy="1600200"/>
          </a:xfrm>
        </p:spPr>
        <p:txBody>
          <a:bodyPr>
            <a:normAutofit lnSpcReduction="10000"/>
          </a:bodyPr>
          <a:lstStyle/>
          <a:p>
            <a:pPr marL="342900" indent="-342900">
              <a:buFont typeface="Arial" pitchFamily="34" charset="0"/>
              <a:buChar char="•"/>
            </a:pPr>
            <a:r>
              <a:rPr lang="en-GB" sz="2400" dirty="0" err="1">
                <a:latin typeface="Times New Roman" pitchFamily="18" charset="0"/>
                <a:cs typeface="Times New Roman" pitchFamily="18" charset="0"/>
              </a:rPr>
              <a:t>Dyspnic</a:t>
            </a:r>
            <a:r>
              <a:rPr lang="en-GB" sz="2400" dirty="0">
                <a:latin typeface="Times New Roman" pitchFamily="18" charset="0"/>
                <a:cs typeface="Times New Roman" pitchFamily="18" charset="0"/>
              </a:rPr>
              <a:t>  mouth  breather.</a:t>
            </a:r>
          </a:p>
          <a:p>
            <a:pPr marL="342900" indent="-342900">
              <a:buFont typeface="Arial" pitchFamily="34" charset="0"/>
              <a:buChar char="•"/>
            </a:pPr>
            <a:r>
              <a:rPr lang="en-GB" sz="2400" dirty="0">
                <a:latin typeface="Times New Roman" pitchFamily="18" charset="0"/>
                <a:cs typeface="Times New Roman" pitchFamily="18" charset="0"/>
              </a:rPr>
              <a:t>More dead space and </a:t>
            </a:r>
            <a:r>
              <a:rPr lang="en-GB" sz="2400" dirty="0" err="1">
                <a:latin typeface="Times New Roman" pitchFamily="18" charset="0"/>
                <a:cs typeface="Times New Roman" pitchFamily="18" charset="0"/>
              </a:rPr>
              <a:t>Clustrophobia</a:t>
            </a:r>
            <a:endParaRPr lang="en-GB" sz="2400" dirty="0">
              <a:latin typeface="Times New Roman" pitchFamily="18" charset="0"/>
              <a:cs typeface="Times New Roman" pitchFamily="18" charset="0"/>
            </a:endParaRPr>
          </a:p>
          <a:p>
            <a:endParaRPr lang="en-GB" dirty="0"/>
          </a:p>
        </p:txBody>
      </p:sp>
      <p:sp>
        <p:nvSpPr>
          <p:cNvPr id="6" name="Content Placeholder 5"/>
          <p:cNvSpPr>
            <a:spLocks noGrp="1"/>
          </p:cNvSpPr>
          <p:nvPr>
            <p:ph sz="half" idx="4294967295"/>
          </p:nvPr>
        </p:nvSpPr>
        <p:spPr>
          <a:xfrm>
            <a:off x="5456238" y="4797425"/>
            <a:ext cx="3687762" cy="1600200"/>
          </a:xfrm>
        </p:spPr>
        <p:txBody>
          <a:bodyPr/>
          <a:lstStyle/>
          <a:p>
            <a:pPr marL="342900" indent="-342900">
              <a:buFont typeface="Arial" pitchFamily="34" charset="0"/>
              <a:buChar char="•"/>
            </a:pPr>
            <a:r>
              <a:rPr lang="en-GB" sz="2400" dirty="0">
                <a:latin typeface="Times New Roman" pitchFamily="18" charset="0"/>
                <a:cs typeface="Times New Roman" pitchFamily="18" charset="0"/>
              </a:rPr>
              <a:t>Can use mouth</a:t>
            </a:r>
          </a:p>
          <a:p>
            <a:pPr marL="342900" indent="-342900">
              <a:buFont typeface="Arial" pitchFamily="34" charset="0"/>
              <a:buChar char="•"/>
            </a:pPr>
            <a:r>
              <a:rPr lang="en-GB" sz="2400" dirty="0">
                <a:latin typeface="Times New Roman" pitchFamily="18" charset="0"/>
                <a:cs typeface="Times New Roman" pitchFamily="18" charset="0"/>
              </a:rPr>
              <a:t>Less dead space and Claustrophobia </a:t>
            </a:r>
          </a:p>
          <a:p>
            <a:endParaRPr lang="en-GB" dirty="0"/>
          </a:p>
        </p:txBody>
      </p:sp>
    </p:spTree>
    <p:extLst>
      <p:ext uri="{BB962C8B-B14F-4D97-AF65-F5344CB8AC3E}">
        <p14:creationId xmlns:p14="http://schemas.microsoft.com/office/powerpoint/2010/main" val="1300747457"/>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49275"/>
            <a:ext cx="8496300" cy="676275"/>
          </a:xfrm>
        </p:spPr>
        <p:txBody>
          <a:bodyPr/>
          <a:lstStyle/>
          <a:p>
            <a:pPr marL="0" indent="0" algn="ctr">
              <a:buNone/>
            </a:pPr>
            <a:r>
              <a:rPr lang="en-GB" sz="4400" b="1" dirty="0">
                <a:solidFill>
                  <a:srgbClr val="7030A0"/>
                </a:solidFill>
              </a:rPr>
              <a:t>Positive pressure ventilation</a:t>
            </a:r>
          </a:p>
        </p:txBody>
      </p:sp>
      <p:pic>
        <p:nvPicPr>
          <p:cNvPr id="5" name="Content Placeholder 4"/>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539552" y="2060848"/>
            <a:ext cx="7272808" cy="3450665"/>
          </a:xfrm>
        </p:spPr>
      </p:pic>
    </p:spTree>
    <p:extLst>
      <p:ext uri="{BB962C8B-B14F-4D97-AF65-F5344CB8AC3E}">
        <p14:creationId xmlns:p14="http://schemas.microsoft.com/office/powerpoint/2010/main" val="2469540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46860" y="3573779"/>
            <a:ext cx="580643" cy="58216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803915" y="2276872"/>
            <a:ext cx="7536180" cy="2228174"/>
          </a:xfrm>
          <a:prstGeom prst="rect">
            <a:avLst/>
          </a:prstGeom>
        </p:spPr>
        <p:txBody>
          <a:bodyPr vert="horz" wrap="square" lIns="0" tIns="12065" rIns="0" bIns="0" rtlCol="0">
            <a:spAutoFit/>
          </a:bodyPr>
          <a:lstStyle/>
          <a:p>
            <a:pPr marL="287020" marR="160655" indent="-274955">
              <a:spcBef>
                <a:spcPts val="95"/>
              </a:spcBef>
              <a:buClr>
                <a:srgbClr val="F3A346"/>
              </a:buClr>
              <a:buSzPct val="83928"/>
              <a:buFont typeface="Wingdings 2"/>
              <a:buChar char=""/>
              <a:tabLst>
                <a:tab pos="287655" algn="l"/>
              </a:tabLst>
            </a:pPr>
            <a:r>
              <a:rPr sz="2400" spc="-5" dirty="0">
                <a:solidFill>
                  <a:prstClr val="black"/>
                </a:solidFill>
                <a:latin typeface="Times New Roman" pitchFamily="18" charset="0"/>
                <a:cs typeface="Times New Roman" pitchFamily="18" charset="0"/>
              </a:rPr>
              <a:t>It is interesting that while o2 is </a:t>
            </a:r>
            <a:r>
              <a:rPr sz="2400" dirty="0">
                <a:solidFill>
                  <a:prstClr val="black"/>
                </a:solidFill>
                <a:latin typeface="Times New Roman" pitchFamily="18" charset="0"/>
                <a:cs typeface="Times New Roman" pitchFamily="18" charset="0"/>
              </a:rPr>
              <a:t>necessary </a:t>
            </a:r>
            <a:r>
              <a:rPr sz="2400" spc="-5" dirty="0">
                <a:solidFill>
                  <a:prstClr val="black"/>
                </a:solidFill>
                <a:latin typeface="Times New Roman" pitchFamily="18" charset="0"/>
                <a:cs typeface="Times New Roman" pitchFamily="18" charset="0"/>
              </a:rPr>
              <a:t>for life  in </a:t>
            </a:r>
            <a:r>
              <a:rPr sz="2400" spc="-10" dirty="0">
                <a:solidFill>
                  <a:prstClr val="black"/>
                </a:solidFill>
                <a:latin typeface="Times New Roman" pitchFamily="18" charset="0"/>
                <a:cs typeface="Times New Roman" pitchFamily="18" charset="0"/>
              </a:rPr>
              <a:t>aerobic </a:t>
            </a:r>
            <a:r>
              <a:rPr sz="2400" spc="-5" dirty="0">
                <a:solidFill>
                  <a:prstClr val="black"/>
                </a:solidFill>
                <a:latin typeface="Times New Roman" pitchFamily="18" charset="0"/>
                <a:cs typeface="Times New Roman" pitchFamily="18" charset="0"/>
              </a:rPr>
              <a:t>organisms, it is </a:t>
            </a:r>
            <a:r>
              <a:rPr sz="2400" spc="-10" dirty="0">
                <a:solidFill>
                  <a:prstClr val="black"/>
                </a:solidFill>
                <a:latin typeface="Times New Roman" pitchFamily="18" charset="0"/>
                <a:cs typeface="Times New Roman" pitchFamily="18" charset="0"/>
              </a:rPr>
              <a:t>also</a:t>
            </a:r>
            <a:r>
              <a:rPr sz="240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toxic.</a:t>
            </a:r>
            <a:endParaRPr sz="2400" dirty="0">
              <a:solidFill>
                <a:prstClr val="black"/>
              </a:solidFill>
              <a:latin typeface="Times New Roman" pitchFamily="18" charset="0"/>
              <a:cs typeface="Times New Roman" pitchFamily="18" charset="0"/>
            </a:endParaRPr>
          </a:p>
          <a:p>
            <a:pPr>
              <a:spcBef>
                <a:spcPts val="20"/>
              </a:spcBef>
              <a:buClr>
                <a:srgbClr val="F3A346"/>
              </a:buClr>
              <a:buFont typeface="Wingdings 2"/>
              <a:buChar char=""/>
            </a:pPr>
            <a:endParaRPr sz="2400" dirty="0">
              <a:solidFill>
                <a:prstClr val="black"/>
              </a:solidFill>
              <a:latin typeface="Times New Roman" pitchFamily="18" charset="0"/>
              <a:cs typeface="Times New Roman" pitchFamily="18" charset="0"/>
            </a:endParaRPr>
          </a:p>
          <a:p>
            <a:pPr marL="287020" marR="5080" indent="-274955">
              <a:buClr>
                <a:srgbClr val="F3A346"/>
              </a:buClr>
              <a:buSzPct val="83928"/>
              <a:buFont typeface="Wingdings 2"/>
              <a:buChar char=""/>
              <a:tabLst>
                <a:tab pos="287655" algn="l"/>
              </a:tabLst>
            </a:pPr>
            <a:r>
              <a:rPr sz="2400" spc="-5" dirty="0">
                <a:solidFill>
                  <a:prstClr val="black"/>
                </a:solidFill>
                <a:latin typeface="Times New Roman" pitchFamily="18" charset="0"/>
                <a:cs typeface="Times New Roman" pitchFamily="18" charset="0"/>
              </a:rPr>
              <a:t>1878 </a:t>
            </a:r>
            <a:r>
              <a:rPr sz="2400" spc="-5" dirty="0">
                <a:solidFill>
                  <a:srgbClr val="212512"/>
                </a:solidFill>
                <a:latin typeface="Times New Roman" pitchFamily="18" charset="0"/>
                <a:cs typeface="Times New Roman" pitchFamily="18" charset="0"/>
              </a:rPr>
              <a:t>-Paul </a:t>
            </a:r>
            <a:r>
              <a:rPr sz="2400" spc="5" dirty="0">
                <a:solidFill>
                  <a:srgbClr val="212512"/>
                </a:solidFill>
                <a:latin typeface="Times New Roman" pitchFamily="18" charset="0"/>
                <a:cs typeface="Times New Roman" pitchFamily="18" charset="0"/>
              </a:rPr>
              <a:t>Bert: </a:t>
            </a:r>
            <a:r>
              <a:rPr sz="2400" spc="-5" dirty="0">
                <a:solidFill>
                  <a:prstClr val="black"/>
                </a:solidFill>
                <a:latin typeface="Times New Roman" pitchFamily="18" charset="0"/>
                <a:cs typeface="Times New Roman" pitchFamily="18" charset="0"/>
              </a:rPr>
              <a:t>The Father of Pressure Physiology  observed convulsions </a:t>
            </a:r>
            <a:r>
              <a:rPr sz="2400" spc="-10" dirty="0">
                <a:solidFill>
                  <a:prstClr val="black"/>
                </a:solidFill>
                <a:latin typeface="Times New Roman" pitchFamily="18" charset="0"/>
                <a:cs typeface="Times New Roman" pitchFamily="18" charset="0"/>
              </a:rPr>
              <a:t>and </a:t>
            </a:r>
            <a:r>
              <a:rPr sz="2400" spc="-5" dirty="0">
                <a:solidFill>
                  <a:prstClr val="black"/>
                </a:solidFill>
                <a:latin typeface="Times New Roman" pitchFamily="18" charset="0"/>
                <a:cs typeface="Times New Roman" pitchFamily="18" charset="0"/>
              </a:rPr>
              <a:t>death in animals </a:t>
            </a:r>
            <a:r>
              <a:rPr sz="2400" spc="-10" dirty="0">
                <a:solidFill>
                  <a:prstClr val="black"/>
                </a:solidFill>
                <a:latin typeface="Times New Roman" pitchFamily="18" charset="0"/>
                <a:cs typeface="Times New Roman" pitchFamily="18" charset="0"/>
              </a:rPr>
              <a:t>at </a:t>
            </a:r>
            <a:r>
              <a:rPr sz="2400" spc="-5" dirty="0">
                <a:solidFill>
                  <a:prstClr val="black"/>
                </a:solidFill>
                <a:latin typeface="Times New Roman" pitchFamily="18" charset="0"/>
                <a:cs typeface="Times New Roman" pitchFamily="18" charset="0"/>
              </a:rPr>
              <a:t>a  constant </a:t>
            </a:r>
            <a:r>
              <a:rPr sz="2400" spc="-10" dirty="0">
                <a:solidFill>
                  <a:prstClr val="black"/>
                </a:solidFill>
                <a:latin typeface="Times New Roman" pitchFamily="18" charset="0"/>
                <a:cs typeface="Times New Roman" pitchFamily="18" charset="0"/>
              </a:rPr>
              <a:t>3-4 </a:t>
            </a:r>
            <a:r>
              <a:rPr sz="2400" spc="-5" dirty="0">
                <a:solidFill>
                  <a:prstClr val="black"/>
                </a:solidFill>
                <a:latin typeface="Times New Roman" pitchFamily="18" charset="0"/>
                <a:cs typeface="Times New Roman" pitchFamily="18" charset="0"/>
              </a:rPr>
              <a:t>atmospheres of</a:t>
            </a:r>
            <a:r>
              <a:rPr sz="2400" spc="15" dirty="0">
                <a:solidFill>
                  <a:prstClr val="black"/>
                </a:solidFill>
                <a:latin typeface="Times New Roman" pitchFamily="18" charset="0"/>
                <a:cs typeface="Times New Roman" pitchFamily="18" charset="0"/>
              </a:rPr>
              <a:t> </a:t>
            </a:r>
            <a:r>
              <a:rPr sz="2400" spc="-10" dirty="0">
                <a:solidFill>
                  <a:prstClr val="black"/>
                </a:solidFill>
                <a:latin typeface="Times New Roman" pitchFamily="18" charset="0"/>
                <a:cs typeface="Times New Roman" pitchFamily="18" charset="0"/>
              </a:rPr>
              <a:t>pressure.</a:t>
            </a:r>
            <a:endParaRPr sz="2400" dirty="0">
              <a:solidFill>
                <a:prstClr val="black"/>
              </a:solidFill>
              <a:latin typeface="Times New Roman" pitchFamily="18" charset="0"/>
              <a:cs typeface="Times New Roman" pitchFamily="18" charset="0"/>
            </a:endParaRPr>
          </a:p>
        </p:txBody>
      </p:sp>
      <p:sp>
        <p:nvSpPr>
          <p:cNvPr id="2" name="Title 1"/>
          <p:cNvSpPr>
            <a:spLocks noGrp="1"/>
          </p:cNvSpPr>
          <p:nvPr>
            <p:ph type="title" idx="4294967295"/>
          </p:nvPr>
        </p:nvSpPr>
        <p:spPr>
          <a:xfrm>
            <a:off x="0" y="263525"/>
            <a:ext cx="9144000" cy="676275"/>
          </a:xfrm>
        </p:spPr>
        <p:txBody>
          <a:bodyPr/>
          <a:lstStyle/>
          <a:p>
            <a:pPr marL="0" indent="0" algn="ctr">
              <a:buNone/>
            </a:pPr>
            <a:r>
              <a:rPr lang="en-GB" sz="4400" b="1" dirty="0">
                <a:solidFill>
                  <a:srgbClr val="7030A0"/>
                </a:solidFill>
              </a:rPr>
              <a:t>Oxygen Toxicity</a:t>
            </a:r>
          </a:p>
        </p:txBody>
      </p:sp>
    </p:spTree>
    <p:extLst>
      <p:ext uri="{BB962C8B-B14F-4D97-AF65-F5344CB8AC3E}">
        <p14:creationId xmlns:p14="http://schemas.microsoft.com/office/powerpoint/2010/main" val="2329153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8124" y="380758"/>
            <a:ext cx="8067802" cy="609650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906260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459" y="2060848"/>
            <a:ext cx="8136904" cy="2585323"/>
          </a:xfrm>
          <a:prstGeom prst="rect">
            <a:avLst/>
          </a:prstGeom>
        </p:spPr>
        <p:txBody>
          <a:bodyPr wrap="square">
            <a:spAutoFit/>
          </a:bodyPr>
          <a:lstStyle/>
          <a:p>
            <a:pPr marL="342900" indent="-342900" algn="ctr">
              <a:buFont typeface="Arial" pitchFamily="34" charset="0"/>
              <a:buChar char="•"/>
            </a:pPr>
            <a:r>
              <a:rPr lang="en-GB" sz="2400" dirty="0"/>
              <a:t>100% -not more than 12hrs</a:t>
            </a:r>
          </a:p>
          <a:p>
            <a:pPr marL="285750" indent="-285750" algn="ctr">
              <a:buFont typeface="Arial" pitchFamily="34" charset="0"/>
              <a:buChar char="•"/>
            </a:pPr>
            <a:r>
              <a:rPr lang="en-GB" sz="2400" dirty="0"/>
              <a:t>   80% -not more than 24hrs</a:t>
            </a:r>
          </a:p>
          <a:p>
            <a:pPr marL="285750" indent="-285750" algn="ctr">
              <a:buFont typeface="Arial" pitchFamily="34" charset="0"/>
              <a:buChar char="•"/>
            </a:pPr>
            <a:r>
              <a:rPr lang="en-GB" sz="2400" dirty="0"/>
              <a:t>   60% -not more than 36hrs</a:t>
            </a:r>
          </a:p>
          <a:p>
            <a:pPr marL="285750" indent="-285750" algn="ctr">
              <a:buFont typeface="Arial" pitchFamily="34" charset="0"/>
              <a:buChar char="•"/>
            </a:pPr>
            <a:endParaRPr lang="en-GB" dirty="0"/>
          </a:p>
          <a:p>
            <a:pPr algn="ctr"/>
            <a:r>
              <a:rPr lang="en-GB" sz="2400" dirty="0"/>
              <a:t>Goal should be to use lowest possible FiO2 compatible with adequate tissue oxygenation</a:t>
            </a:r>
          </a:p>
          <a:p>
            <a:pPr algn="ctr"/>
            <a:endParaRPr lang="en-GB" sz="2400" dirty="0"/>
          </a:p>
        </p:txBody>
      </p:sp>
      <p:sp>
        <p:nvSpPr>
          <p:cNvPr id="6" name="Text Placeholder 5"/>
          <p:cNvSpPr>
            <a:spLocks noGrp="1"/>
          </p:cNvSpPr>
          <p:nvPr>
            <p:ph type="body" idx="4294967295"/>
          </p:nvPr>
        </p:nvSpPr>
        <p:spPr>
          <a:xfrm>
            <a:off x="0" y="549275"/>
            <a:ext cx="9144000" cy="984250"/>
          </a:xfrm>
        </p:spPr>
        <p:txBody>
          <a:bodyPr/>
          <a:lstStyle/>
          <a:p>
            <a:pPr marL="45720" lvl="0" indent="0" algn="ctr">
              <a:spcBef>
                <a:spcPts val="0"/>
              </a:spcBef>
              <a:spcAft>
                <a:spcPts val="0"/>
              </a:spcAft>
              <a:buClrTx/>
              <a:buSzTx/>
              <a:buNone/>
            </a:pPr>
            <a:r>
              <a:rPr lang="en-GB" sz="4400" b="1" dirty="0">
                <a:solidFill>
                  <a:srgbClr val="7030A0"/>
                </a:solidFill>
                <a:latin typeface="Times New Roman" pitchFamily="18" charset="0"/>
                <a:cs typeface="Times New Roman" pitchFamily="18" charset="0"/>
              </a:rPr>
              <a:t>How much O2 is safe?</a:t>
            </a:r>
          </a:p>
          <a:p>
            <a:endParaRPr lang="en-GB" dirty="0"/>
          </a:p>
        </p:txBody>
      </p:sp>
    </p:spTree>
    <p:extLst>
      <p:ext uri="{BB962C8B-B14F-4D97-AF65-F5344CB8AC3E}">
        <p14:creationId xmlns:p14="http://schemas.microsoft.com/office/powerpoint/2010/main" val="3642737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3525"/>
            <a:ext cx="8496300" cy="1168400"/>
          </a:xfrm>
        </p:spPr>
        <p:txBody>
          <a:bodyPr/>
          <a:lstStyle/>
          <a:p>
            <a:pPr marL="0" indent="0" algn="ctr">
              <a:buNone/>
            </a:pPr>
            <a:r>
              <a:rPr lang="en-GB" sz="4400" b="1" dirty="0">
                <a:solidFill>
                  <a:srgbClr val="7030A0"/>
                </a:solidFill>
              </a:rPr>
              <a:t>Hyperbaric Oxygen Therapy</a:t>
            </a:r>
            <a:br>
              <a:rPr lang="en-GB" dirty="0"/>
            </a:b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204864"/>
            <a:ext cx="404235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998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48680"/>
            <a:ext cx="2987824" cy="676275"/>
          </a:xfrm>
          <a:effectLst/>
        </p:spPr>
        <p:txBody>
          <a:bodyPr/>
          <a:lstStyle/>
          <a:p>
            <a:pPr marL="0" indent="0" algn="ctr">
              <a:buNone/>
            </a:pPr>
            <a:r>
              <a:rPr lang="en-GB" sz="4400" dirty="0">
                <a:solidFill>
                  <a:srgbClr val="7030A0"/>
                </a:solidFill>
                <a:effectLst/>
              </a:rPr>
              <a:t>Definition</a:t>
            </a:r>
          </a:p>
        </p:txBody>
      </p:sp>
      <p:sp>
        <p:nvSpPr>
          <p:cNvPr id="4" name="Text Placeholder 3"/>
          <p:cNvSpPr>
            <a:spLocks noGrp="1"/>
          </p:cNvSpPr>
          <p:nvPr>
            <p:ph type="body" idx="4294967295"/>
          </p:nvPr>
        </p:nvSpPr>
        <p:spPr>
          <a:xfrm>
            <a:off x="0" y="2708275"/>
            <a:ext cx="7993063" cy="2735263"/>
          </a:xfrm>
        </p:spPr>
        <p:txBody>
          <a:bodyPr>
            <a:normAutofit/>
          </a:bodyPr>
          <a:lstStyle/>
          <a:p>
            <a:pPr marL="45720" indent="0" algn="l">
              <a:buNone/>
            </a:pPr>
            <a:r>
              <a:rPr lang="en-GB" sz="2400" dirty="0">
                <a:solidFill>
                  <a:schemeClr val="tx1"/>
                </a:solidFill>
                <a:latin typeface="Times New Roman" pitchFamily="18" charset="0"/>
                <a:cs typeface="Times New Roman" pitchFamily="18" charset="0"/>
              </a:rPr>
              <a:t>The intermittent  administration of 100% Oxygen at  higher than atmospheric  pressure, i.e. where oxygen dissolves in arterial blood plasma in  increased amounts.</a:t>
            </a:r>
          </a:p>
        </p:txBody>
      </p:sp>
    </p:spTree>
    <p:extLst>
      <p:ext uri="{BB962C8B-B14F-4D97-AF65-F5344CB8AC3E}">
        <p14:creationId xmlns:p14="http://schemas.microsoft.com/office/powerpoint/2010/main" val="2646794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35940" y="1523088"/>
            <a:ext cx="7595870" cy="822020"/>
          </a:xfrm>
          <a:prstGeom prst="rect">
            <a:avLst/>
          </a:prstGeom>
        </p:spPr>
        <p:txBody>
          <a:bodyPr vert="horz" wrap="square" lIns="0" tIns="44450" rIns="0" bIns="0" rtlCol="0">
            <a:spAutoFit/>
          </a:bodyPr>
          <a:lstStyle/>
          <a:p>
            <a:pPr marL="287020" indent="-274320">
              <a:spcBef>
                <a:spcPts val="350"/>
              </a:spcBef>
              <a:buClr>
                <a:srgbClr val="F3A346"/>
              </a:buClr>
              <a:buSzPct val="83928"/>
              <a:buFont typeface="Wingdings 2"/>
              <a:buChar char=""/>
              <a:tabLst>
                <a:tab pos="287020" algn="l"/>
              </a:tabLst>
            </a:pPr>
            <a:r>
              <a:rPr sz="2400" spc="-10" dirty="0">
                <a:solidFill>
                  <a:prstClr val="black"/>
                </a:solidFill>
                <a:latin typeface="Times New Roman" pitchFamily="18" charset="0"/>
                <a:cs typeface="Times New Roman" pitchFamily="18" charset="0"/>
              </a:rPr>
              <a:t>Initial</a:t>
            </a:r>
            <a:r>
              <a:rPr sz="2400" spc="-35"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discovery</a:t>
            </a:r>
            <a:r>
              <a:rPr lang="en-GB" sz="2400" dirty="0">
                <a:solidFill>
                  <a:prstClr val="black"/>
                </a:solidFill>
                <a:latin typeface="Times New Roman" pitchFamily="18" charset="0"/>
                <a:cs typeface="Times New Roman" pitchFamily="18" charset="0"/>
              </a:rPr>
              <a:t>:</a:t>
            </a:r>
            <a:endParaRPr sz="2400" dirty="0">
              <a:solidFill>
                <a:prstClr val="black"/>
              </a:solidFill>
              <a:latin typeface="Times New Roman" pitchFamily="18" charset="0"/>
              <a:cs typeface="Times New Roman" pitchFamily="18" charset="0"/>
            </a:endParaRPr>
          </a:p>
          <a:p>
            <a:pPr marL="377190" lvl="1">
              <a:spcBef>
                <a:spcPts val="254"/>
              </a:spcBef>
              <a:buClr>
                <a:srgbClr val="D5903C"/>
              </a:buClr>
              <a:buSzPct val="83928"/>
              <a:tabLst>
                <a:tab pos="653415" algn="l"/>
              </a:tabLst>
            </a:pPr>
            <a:r>
              <a:rPr lang="en-GB" sz="2400" spc="-10" dirty="0">
                <a:solidFill>
                  <a:prstClr val="black"/>
                </a:solidFill>
                <a:latin typeface="Times New Roman" pitchFamily="18" charset="0"/>
                <a:cs typeface="Times New Roman" pitchFamily="18" charset="0"/>
              </a:rPr>
              <a:t>In </a:t>
            </a:r>
            <a:r>
              <a:rPr sz="2400" spc="-10" dirty="0">
                <a:solidFill>
                  <a:prstClr val="black"/>
                </a:solidFill>
                <a:latin typeface="Times New Roman" pitchFamily="18" charset="0"/>
                <a:cs typeface="Times New Roman" pitchFamily="18" charset="0"/>
              </a:rPr>
              <a:t>1662 </a:t>
            </a:r>
            <a:r>
              <a:rPr sz="2400" spc="-5" dirty="0">
                <a:solidFill>
                  <a:prstClr val="black"/>
                </a:solidFill>
                <a:latin typeface="Times New Roman" pitchFamily="18" charset="0"/>
                <a:cs typeface="Times New Roman" pitchFamily="18" charset="0"/>
              </a:rPr>
              <a:t> </a:t>
            </a:r>
            <a:r>
              <a:rPr sz="2400" spc="-10" dirty="0">
                <a:solidFill>
                  <a:srgbClr val="FFC000"/>
                </a:solidFill>
                <a:latin typeface="Times New Roman" pitchFamily="18" charset="0"/>
                <a:cs typeface="Times New Roman" pitchFamily="18" charset="0"/>
              </a:rPr>
              <a:t>Henshaw</a:t>
            </a:r>
            <a:r>
              <a:rPr sz="2400" spc="-10" dirty="0">
                <a:solidFill>
                  <a:srgbClr val="FFFFFF"/>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built first </a:t>
            </a:r>
            <a:r>
              <a:rPr sz="2400" spc="-10" dirty="0">
                <a:solidFill>
                  <a:prstClr val="black"/>
                </a:solidFill>
                <a:latin typeface="Times New Roman" pitchFamily="18" charset="0"/>
                <a:cs typeface="Times New Roman" pitchFamily="18" charset="0"/>
              </a:rPr>
              <a:t>hyperbaric</a:t>
            </a:r>
            <a:r>
              <a:rPr sz="2400" spc="-22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chamber</a:t>
            </a:r>
            <a:endParaRPr sz="2400" dirty="0">
              <a:solidFill>
                <a:prstClr val="black"/>
              </a:solidFill>
              <a:latin typeface="Times New Roman" pitchFamily="18" charset="0"/>
              <a:cs typeface="Times New Roman" pitchFamily="18" charset="0"/>
            </a:endParaRPr>
          </a:p>
        </p:txBody>
      </p:sp>
      <p:sp>
        <p:nvSpPr>
          <p:cNvPr id="6" name="object 6"/>
          <p:cNvSpPr/>
          <p:nvPr/>
        </p:nvSpPr>
        <p:spPr>
          <a:xfrm>
            <a:off x="2394340" y="2852936"/>
            <a:ext cx="3962400" cy="289560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2645950" y="5990420"/>
            <a:ext cx="3710790" cy="452120"/>
          </a:xfrm>
          <a:prstGeom prst="rect">
            <a:avLst/>
          </a:prstGeom>
        </p:spPr>
        <p:txBody>
          <a:bodyPr vert="horz" wrap="square" lIns="0" tIns="12065" rIns="0" bIns="0" rtlCol="0">
            <a:spAutoFit/>
          </a:bodyPr>
          <a:lstStyle/>
          <a:p>
            <a:pPr marL="12700">
              <a:spcBef>
                <a:spcPts val="95"/>
              </a:spcBef>
            </a:pPr>
            <a:r>
              <a:rPr sz="2800" spc="-10" dirty="0" err="1">
                <a:solidFill>
                  <a:srgbClr val="212512"/>
                </a:solidFill>
                <a:latin typeface="Impact"/>
                <a:cs typeface="Impact"/>
              </a:rPr>
              <a:t>Henshaw’s</a:t>
            </a:r>
            <a:r>
              <a:rPr lang="en-GB" sz="2800" spc="-10" dirty="0">
                <a:solidFill>
                  <a:srgbClr val="212512"/>
                </a:solidFill>
                <a:latin typeface="Impact"/>
                <a:cs typeface="Impact"/>
              </a:rPr>
              <a:t>   </a:t>
            </a:r>
            <a:endParaRPr sz="2800" dirty="0">
              <a:solidFill>
                <a:prstClr val="black"/>
              </a:solidFill>
              <a:latin typeface="Impact"/>
              <a:cs typeface="Impact"/>
            </a:endParaRPr>
          </a:p>
        </p:txBody>
      </p:sp>
      <p:sp>
        <p:nvSpPr>
          <p:cNvPr id="9" name="object 9"/>
          <p:cNvSpPr txBox="1"/>
          <p:nvPr/>
        </p:nvSpPr>
        <p:spPr>
          <a:xfrm>
            <a:off x="4582079" y="6011365"/>
            <a:ext cx="1702435" cy="452120"/>
          </a:xfrm>
          <a:prstGeom prst="rect">
            <a:avLst/>
          </a:prstGeom>
        </p:spPr>
        <p:txBody>
          <a:bodyPr vert="horz" wrap="square" lIns="0" tIns="12065" rIns="0" bIns="0" rtlCol="0">
            <a:spAutoFit/>
          </a:bodyPr>
          <a:lstStyle/>
          <a:p>
            <a:pPr marL="12700">
              <a:spcBef>
                <a:spcPts val="95"/>
              </a:spcBef>
            </a:pPr>
            <a:r>
              <a:rPr sz="2800" spc="-5" dirty="0">
                <a:solidFill>
                  <a:srgbClr val="212512"/>
                </a:solidFill>
                <a:latin typeface="Impact"/>
                <a:cs typeface="Impact"/>
              </a:rPr>
              <a:t>Domicilium</a:t>
            </a:r>
            <a:endParaRPr sz="2800" dirty="0">
              <a:solidFill>
                <a:prstClr val="black"/>
              </a:solidFill>
              <a:latin typeface="Impact"/>
              <a:cs typeface="Impact"/>
            </a:endParaRPr>
          </a:p>
        </p:txBody>
      </p:sp>
      <p:sp>
        <p:nvSpPr>
          <p:cNvPr id="2" name="Title 1"/>
          <p:cNvSpPr>
            <a:spLocks noGrp="1"/>
          </p:cNvSpPr>
          <p:nvPr>
            <p:ph type="title" idx="4294967295"/>
          </p:nvPr>
        </p:nvSpPr>
        <p:spPr>
          <a:xfrm>
            <a:off x="179512" y="252381"/>
            <a:ext cx="3960440" cy="677862"/>
          </a:xfrm>
        </p:spPr>
        <p:txBody>
          <a:bodyPr/>
          <a:lstStyle/>
          <a:p>
            <a:pPr marL="0" indent="0" algn="ctr">
              <a:buNone/>
            </a:pPr>
            <a:r>
              <a:rPr lang="en-GB" sz="4400" b="1" dirty="0">
                <a:solidFill>
                  <a:srgbClr val="7030A0"/>
                </a:solidFill>
                <a:effectLst/>
              </a:rPr>
              <a:t>History</a:t>
            </a:r>
          </a:p>
        </p:txBody>
      </p:sp>
    </p:spTree>
    <p:extLst>
      <p:ext uri="{BB962C8B-B14F-4D97-AF65-F5344CB8AC3E}">
        <p14:creationId xmlns:p14="http://schemas.microsoft.com/office/powerpoint/2010/main" val="3205570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4294967295"/>
          </p:nvPr>
        </p:nvSpPr>
        <p:spPr>
          <a:xfrm>
            <a:off x="1212850" y="1268413"/>
            <a:ext cx="7931150" cy="4308475"/>
          </a:xfrm>
        </p:spPr>
        <p:txBody>
          <a:bodyPr>
            <a:normAutofit lnSpcReduction="10000"/>
          </a:bodyPr>
          <a:lstStyle/>
          <a:p>
            <a:pPr>
              <a:buFont typeface="Arial" pitchFamily="34" charset="0"/>
              <a:buChar char="•"/>
            </a:pPr>
            <a:r>
              <a:rPr lang="en-GB" sz="2400" dirty="0">
                <a:latin typeface="Times New Roman" pitchFamily="18" charset="0"/>
                <a:cs typeface="Times New Roman" pitchFamily="18" charset="0"/>
              </a:rPr>
              <a:t>1870-Surgical use  Fontaine &amp; Bert  Used for Wounds</a:t>
            </a:r>
          </a:p>
          <a:p>
            <a:pPr>
              <a:buFont typeface="Arial" pitchFamily="34" charset="0"/>
              <a:buChar char="•"/>
            </a:pPr>
            <a:endParaRPr lang="en-GB" sz="2400" dirty="0">
              <a:latin typeface="Times New Roman" pitchFamily="18" charset="0"/>
              <a:cs typeface="Times New Roman" pitchFamily="18" charset="0"/>
            </a:endParaRPr>
          </a:p>
          <a:p>
            <a:pPr>
              <a:buFont typeface="Arial" pitchFamily="34" charset="0"/>
              <a:buChar char="•"/>
            </a:pPr>
            <a:r>
              <a:rPr lang="en-GB" sz="2400" dirty="0">
                <a:latin typeface="Times New Roman" pitchFamily="18" charset="0"/>
                <a:cs typeface="Times New Roman" pitchFamily="18" charset="0"/>
              </a:rPr>
              <a:t>1889 – </a:t>
            </a:r>
            <a:r>
              <a:rPr lang="en-GB" sz="2400" dirty="0" err="1">
                <a:latin typeface="Times New Roman" pitchFamily="18" charset="0"/>
                <a:cs typeface="Times New Roman" pitchFamily="18" charset="0"/>
              </a:rPr>
              <a:t>Moir,Reduced</a:t>
            </a:r>
            <a:r>
              <a:rPr lang="en-GB" sz="2400" dirty="0">
                <a:latin typeface="Times New Roman" pitchFamily="18" charset="0"/>
                <a:cs typeface="Times New Roman" pitchFamily="18" charset="0"/>
              </a:rPr>
              <a:t> mortality rate of decompression sickness  from 25% to only 1.6% per year.</a:t>
            </a:r>
          </a:p>
          <a:p>
            <a:pPr marL="45720" indent="0">
              <a:buNone/>
            </a:pPr>
            <a:endParaRPr lang="en-GB" sz="2400" dirty="0">
              <a:latin typeface="Times New Roman" pitchFamily="18" charset="0"/>
              <a:cs typeface="Times New Roman" pitchFamily="18" charset="0"/>
            </a:endParaRPr>
          </a:p>
          <a:p>
            <a:pPr>
              <a:buFont typeface="Arial" pitchFamily="34" charset="0"/>
              <a:buChar char="•"/>
            </a:pPr>
            <a:r>
              <a:rPr lang="en-GB" sz="2400" dirty="0">
                <a:latin typeface="Times New Roman" pitchFamily="18" charset="0"/>
                <a:cs typeface="Times New Roman" pitchFamily="18" charset="0"/>
              </a:rPr>
              <a:t>1960 – </a:t>
            </a:r>
            <a:r>
              <a:rPr lang="en-GB" sz="2400" dirty="0" err="1">
                <a:latin typeface="Times New Roman" pitchFamily="18" charset="0"/>
                <a:cs typeface="Times New Roman" pitchFamily="18" charset="0"/>
              </a:rPr>
              <a:t>BOEREMA,Pioneered</a:t>
            </a:r>
            <a:r>
              <a:rPr lang="en-GB" sz="2400" dirty="0">
                <a:latin typeface="Times New Roman" pitchFamily="18" charset="0"/>
                <a:cs typeface="Times New Roman" pitchFamily="18" charset="0"/>
              </a:rPr>
              <a:t> the application of HBO to many medical  </a:t>
            </a:r>
            <a:r>
              <a:rPr lang="en-GB" sz="2400" dirty="0" err="1">
                <a:latin typeface="Times New Roman" pitchFamily="18" charset="0"/>
                <a:cs typeface="Times New Roman" pitchFamily="18" charset="0"/>
              </a:rPr>
              <a:t>problems.Performs</a:t>
            </a:r>
            <a:r>
              <a:rPr lang="en-GB" sz="2400" dirty="0">
                <a:latin typeface="Times New Roman" pitchFamily="18" charset="0"/>
                <a:cs typeface="Times New Roman" pitchFamily="18" charset="0"/>
              </a:rPr>
              <a:t> first surgery with </a:t>
            </a:r>
            <a:r>
              <a:rPr lang="en-GB" sz="2400" dirty="0" err="1">
                <a:latin typeface="Times New Roman" pitchFamily="18" charset="0"/>
                <a:cs typeface="Times New Roman" pitchFamily="18" charset="0"/>
              </a:rPr>
              <a:t>HBO.Discovered</a:t>
            </a:r>
            <a:r>
              <a:rPr lang="en-GB" sz="2400" dirty="0">
                <a:latin typeface="Times New Roman" pitchFamily="18" charset="0"/>
                <a:cs typeface="Times New Roman" pitchFamily="18" charset="0"/>
              </a:rPr>
              <a:t> that </a:t>
            </a:r>
            <a:r>
              <a:rPr lang="en-GB" sz="2400" dirty="0" err="1">
                <a:latin typeface="Times New Roman" pitchFamily="18" charset="0"/>
                <a:cs typeface="Times New Roman" pitchFamily="18" charset="0"/>
              </a:rPr>
              <a:t>Hgb</a:t>
            </a:r>
            <a:r>
              <a:rPr lang="en-GB" sz="2400" dirty="0">
                <a:latin typeface="Times New Roman" pitchFamily="18" charset="0"/>
                <a:cs typeface="Times New Roman" pitchFamily="18" charset="0"/>
              </a:rPr>
              <a:t> wasn’t necessary for O2  transport</a:t>
            </a:r>
          </a:p>
          <a:p>
            <a:pPr marL="45720" indent="0">
              <a:buNone/>
            </a:pPr>
            <a:endParaRPr lang="en-GB" dirty="0"/>
          </a:p>
          <a:p>
            <a:pPr>
              <a:buFont typeface="Arial" pitchFamily="34" charset="0"/>
              <a:buChar char="•"/>
            </a:pPr>
            <a:r>
              <a:rPr lang="en-GB" sz="2400" dirty="0" err="1">
                <a:latin typeface="Times New Roman" pitchFamily="18" charset="0"/>
                <a:cs typeface="Times New Roman" pitchFamily="18" charset="0"/>
              </a:rPr>
              <a:t>Brummelkamp</a:t>
            </a:r>
            <a:r>
              <a:rPr lang="en-GB" sz="2400" dirty="0">
                <a:latin typeface="Times New Roman" pitchFamily="18" charset="0"/>
                <a:cs typeface="Times New Roman" pitchFamily="18" charset="0"/>
              </a:rPr>
              <a:t> discovered effects on anaerobes</a:t>
            </a:r>
          </a:p>
          <a:p>
            <a:pPr>
              <a:buFont typeface="Arial" pitchFamily="34" charset="0"/>
              <a:buChar char="•"/>
            </a:pPr>
            <a:endParaRPr lang="en-GB" dirty="0"/>
          </a:p>
        </p:txBody>
      </p:sp>
    </p:spTree>
    <p:extLst>
      <p:ext uri="{BB962C8B-B14F-4D97-AF65-F5344CB8AC3E}">
        <p14:creationId xmlns:p14="http://schemas.microsoft.com/office/powerpoint/2010/main" val="1742823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عنوان 1">
            <a:extLst>
              <a:ext uri="{FF2B5EF4-FFF2-40B4-BE49-F238E27FC236}">
                <a16:creationId xmlns:a16="http://schemas.microsoft.com/office/drawing/2014/main" id="{0164D41F-6A11-4578-9CD0-B8E039389C09}"/>
              </a:ext>
            </a:extLst>
          </p:cNvPr>
          <p:cNvSpPr>
            <a:spLocks noGrp="1"/>
          </p:cNvSpPr>
          <p:nvPr>
            <p:ph type="title"/>
          </p:nvPr>
        </p:nvSpPr>
        <p:spPr>
          <a:xfrm>
            <a:off x="251520" y="764704"/>
            <a:ext cx="6512511" cy="1143000"/>
          </a:xfrm>
        </p:spPr>
        <p:txBody>
          <a:bodyPr/>
          <a:lstStyle/>
          <a:p>
            <a:pPr marL="0" indent="0" algn="ctr" eaLnBrk="1" hangingPunct="1">
              <a:buNone/>
            </a:pPr>
            <a:r>
              <a:rPr lang="en-US" altLang="en-US" sz="4400" b="1" dirty="0">
                <a:solidFill>
                  <a:srgbClr val="7030A0"/>
                </a:solidFill>
                <a:effectLst/>
                <a:latin typeface="Times New Roman" pitchFamily="18" charset="0"/>
                <a:cs typeface="Times New Roman" pitchFamily="18" charset="0"/>
              </a:rPr>
              <a:t>Definition of O2 therapy</a:t>
            </a:r>
            <a:endParaRPr lang="ar-SA" altLang="en-US" sz="4400" b="1" dirty="0">
              <a:solidFill>
                <a:srgbClr val="7030A0"/>
              </a:solidFill>
              <a:effectLst/>
              <a:latin typeface="Times New Roman" pitchFamily="18" charset="0"/>
              <a:cs typeface="Times New Roman" pitchFamily="18" charset="0"/>
            </a:endParaRPr>
          </a:p>
        </p:txBody>
      </p:sp>
      <p:sp>
        <p:nvSpPr>
          <p:cNvPr id="3" name="عنصر نائب للمحتوى 2">
            <a:extLst>
              <a:ext uri="{FF2B5EF4-FFF2-40B4-BE49-F238E27FC236}">
                <a16:creationId xmlns:a16="http://schemas.microsoft.com/office/drawing/2014/main" id="{E987C84B-3C74-49DA-A13A-B937C9E28980}"/>
              </a:ext>
            </a:extLst>
          </p:cNvPr>
          <p:cNvSpPr>
            <a:spLocks noGrp="1"/>
          </p:cNvSpPr>
          <p:nvPr>
            <p:ph sz="quarter" idx="4294967295"/>
          </p:nvPr>
        </p:nvSpPr>
        <p:spPr>
          <a:xfrm>
            <a:off x="0" y="1773238"/>
            <a:ext cx="8207375" cy="2592387"/>
          </a:xfrm>
        </p:spPr>
        <p:txBody>
          <a:bodyPr rtlCol="0">
            <a:normAutofit/>
          </a:bodyPr>
          <a:lstStyle/>
          <a:p>
            <a:pPr marL="45720" indent="0" algn="ctr" rtl="0" eaLnBrk="1" fontAlgn="auto" hangingPunct="1">
              <a:lnSpc>
                <a:spcPct val="150000"/>
              </a:lnSpc>
              <a:spcAft>
                <a:spcPts val="0"/>
              </a:spcAft>
              <a:buNone/>
              <a:defRPr/>
            </a:pPr>
            <a:r>
              <a:rPr lang="en-US" sz="2400" dirty="0">
                <a:solidFill>
                  <a:schemeClr val="tx1"/>
                </a:solidFill>
                <a:latin typeface="Times New Roman" pitchFamily="18" charset="0"/>
                <a:cs typeface="Times New Roman" pitchFamily="18" charset="0"/>
              </a:rPr>
              <a:t>Oxygen therapy is the administration of oxygen at a concentration of pressure greater than that found in the environmental atmosphere.</a:t>
            </a:r>
          </a:p>
          <a:p>
            <a:pPr algn="ctr" rtl="0" eaLnBrk="1" fontAlgn="auto" hangingPunct="1">
              <a:lnSpc>
                <a:spcPct val="150000"/>
              </a:lnSpc>
              <a:spcAft>
                <a:spcPts val="0"/>
              </a:spcAft>
              <a:buFont typeface="Wingdings" panose="05000000000000000000" pitchFamily="2" charset="2"/>
              <a:buNone/>
              <a:defRPr/>
            </a:pPr>
            <a:endParaRPr lang="en-US" dirty="0">
              <a:solidFill>
                <a:schemeClr val="tx1">
                  <a:lumMod val="75000"/>
                  <a:lumOff val="25000"/>
                </a:schemeClr>
              </a:solidFill>
              <a:cs typeface="Times New Roman" pitchFamily="18" charset="0"/>
            </a:endParaRPr>
          </a:p>
          <a:p>
            <a:pPr algn="ctr" eaLnBrk="1" fontAlgn="auto" hangingPunct="1">
              <a:lnSpc>
                <a:spcPct val="150000"/>
              </a:lnSpc>
              <a:spcAft>
                <a:spcPts val="0"/>
              </a:spcAft>
              <a:buFont typeface="Wingdings 3" charset="2"/>
              <a:buChar char=""/>
              <a:defRPr/>
            </a:pPr>
            <a:endParaRPr lang="ar-SA" dirty="0">
              <a:solidFill>
                <a:schemeClr val="tx1">
                  <a:lumMod val="75000"/>
                  <a:lumOff val="25000"/>
                </a:schemeClr>
              </a:solidFill>
            </a:endParaRPr>
          </a:p>
          <a:p>
            <a:pPr marL="45720" indent="0" algn="ctr" rtl="0" eaLnBrk="1" fontAlgn="auto" hangingPunct="1">
              <a:lnSpc>
                <a:spcPct val="150000"/>
              </a:lnSpc>
              <a:spcAft>
                <a:spcPts val="0"/>
              </a:spcAft>
              <a:buNone/>
              <a:defRPr/>
            </a:pPr>
            <a:endParaRPr lang="en-US" dirty="0">
              <a:solidFill>
                <a:schemeClr val="tx1">
                  <a:lumMod val="75000"/>
                  <a:lumOff val="25000"/>
                </a:schemeClr>
              </a:solidFill>
            </a:endParaRPr>
          </a:p>
          <a:p>
            <a:pPr algn="ctr" rtl="0" eaLnBrk="1" fontAlgn="auto" hangingPunct="1">
              <a:lnSpc>
                <a:spcPct val="150000"/>
              </a:lnSpc>
              <a:spcAft>
                <a:spcPts val="0"/>
              </a:spcAft>
              <a:buFont typeface="Wingdings" panose="05000000000000000000" pitchFamily="2" charset="2"/>
              <a:buChar char="v"/>
              <a:defRPr/>
            </a:pPr>
            <a:endParaRPr lang="ar-SA" dirty="0">
              <a:solidFill>
                <a:schemeClr val="tx1">
                  <a:lumMod val="75000"/>
                  <a:lumOff val="25000"/>
                </a:schemeClr>
              </a:solidFill>
            </a:endParaRPr>
          </a:p>
        </p:txBody>
      </p:sp>
    </p:spTree>
    <p:extLst>
      <p:ext uri="{BB962C8B-B14F-4D97-AF65-F5344CB8AC3E}">
        <p14:creationId xmlns:p14="http://schemas.microsoft.com/office/powerpoint/2010/main" val="146727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10985" y="1340768"/>
            <a:ext cx="8016875" cy="5723170"/>
          </a:xfrm>
          <a:prstGeom prst="rect">
            <a:avLst/>
          </a:prstGeom>
        </p:spPr>
        <p:txBody>
          <a:bodyPr vert="horz" wrap="square" lIns="0" tIns="12065" rIns="0" bIns="0" rtlCol="0">
            <a:spAutoFit/>
          </a:bodyPr>
          <a:lstStyle/>
          <a:p>
            <a:pPr marL="469265" marR="5080" indent="-457200">
              <a:lnSpc>
                <a:spcPct val="100000"/>
              </a:lnSpc>
              <a:spcBef>
                <a:spcPts val="95"/>
              </a:spcBef>
              <a:buClr>
                <a:srgbClr val="FFFF00"/>
              </a:buClr>
              <a:buSzPct val="83928"/>
              <a:buFont typeface="Arial" pitchFamily="34" charset="0"/>
              <a:buChar char="•"/>
              <a:tabLst>
                <a:tab pos="368935" algn="l"/>
                <a:tab pos="369570" algn="l"/>
              </a:tabLst>
            </a:pPr>
            <a:r>
              <a:rPr lang="en-GB" sz="2400" spc="-40" dirty="0">
                <a:latin typeface="Times New Roman" pitchFamily="18" charset="0"/>
                <a:cs typeface="Times New Roman" pitchFamily="18" charset="0"/>
              </a:rPr>
              <a:t>N</a:t>
            </a:r>
            <a:r>
              <a:rPr sz="2400" spc="-15" dirty="0" err="1">
                <a:latin typeface="Times New Roman" pitchFamily="18" charset="0"/>
                <a:cs typeface="Times New Roman" pitchFamily="18" charset="0"/>
              </a:rPr>
              <a:t>ormally</a:t>
            </a:r>
            <a:r>
              <a:rPr sz="2400" spc="-10" dirty="0">
                <a:latin typeface="Times New Roman" pitchFamily="18" charset="0"/>
                <a:cs typeface="Times New Roman" pitchFamily="18" charset="0"/>
              </a:rPr>
              <a:t> </a:t>
            </a:r>
            <a:r>
              <a:rPr lang="en-GB" sz="2400" spc="-10" dirty="0">
                <a:latin typeface="Times New Roman" pitchFamily="18" charset="0"/>
                <a:cs typeface="Times New Roman" pitchFamily="18" charset="0"/>
              </a:rPr>
              <a:t>,</a:t>
            </a:r>
            <a:r>
              <a:rPr sz="2400" spc="-30" dirty="0">
                <a:latin typeface="Times New Roman" pitchFamily="18" charset="0"/>
                <a:cs typeface="Times New Roman" pitchFamily="18" charset="0"/>
              </a:rPr>
              <a:t>O</a:t>
            </a:r>
            <a:r>
              <a:rPr lang="en-GB" sz="2400" spc="-30" dirty="0">
                <a:latin typeface="Times New Roman" pitchFamily="18" charset="0"/>
                <a:cs typeface="Times New Roman" pitchFamily="18" charset="0"/>
              </a:rPr>
              <a:t>2 demand is</a:t>
            </a:r>
            <a:r>
              <a:rPr sz="2400" spc="-15" dirty="0">
                <a:latin typeface="Times New Roman" pitchFamily="18" charset="0"/>
                <a:cs typeface="Times New Roman" pitchFamily="18" charset="0"/>
              </a:rPr>
              <a:t> </a:t>
            </a:r>
            <a:r>
              <a:rPr sz="2400" spc="-10" dirty="0">
                <a:latin typeface="Times New Roman" pitchFamily="18" charset="0"/>
                <a:cs typeface="Times New Roman" pitchFamily="18" charset="0"/>
              </a:rPr>
              <a:t>met </a:t>
            </a:r>
            <a:r>
              <a:rPr lang="en-GB" sz="2400" spc="-15" dirty="0">
                <a:latin typeface="Times New Roman" pitchFamily="18" charset="0"/>
                <a:cs typeface="Times New Roman" pitchFamily="18" charset="0"/>
              </a:rPr>
              <a:t>by </a:t>
            </a:r>
            <a:r>
              <a:rPr sz="2400" spc="-10" dirty="0">
                <a:latin typeface="Times New Roman" pitchFamily="18" charset="0"/>
                <a:cs typeface="Times New Roman" pitchFamily="18" charset="0"/>
              </a:rPr>
              <a:t>the </a:t>
            </a:r>
            <a:r>
              <a:rPr sz="2400" spc="-30" dirty="0">
                <a:latin typeface="Times New Roman" pitchFamily="18" charset="0"/>
                <a:cs typeface="Times New Roman" pitchFamily="18" charset="0"/>
              </a:rPr>
              <a:t>Oxygen</a:t>
            </a:r>
            <a:r>
              <a:rPr lang="en-GB" sz="2400" spc="-30" dirty="0">
                <a:latin typeface="Times New Roman" pitchFamily="18" charset="0"/>
                <a:cs typeface="Times New Roman" pitchFamily="18" charset="0"/>
              </a:rPr>
              <a:t> </a:t>
            </a:r>
            <a:r>
              <a:rPr sz="2400" spc="-10" dirty="0">
                <a:latin typeface="Times New Roman" pitchFamily="18" charset="0"/>
                <a:cs typeface="Times New Roman" pitchFamily="18" charset="0"/>
              </a:rPr>
              <a:t>combined </a:t>
            </a:r>
            <a:r>
              <a:rPr sz="2400" spc="-25" dirty="0">
                <a:latin typeface="Times New Roman" pitchFamily="18" charset="0"/>
                <a:cs typeface="Times New Roman" pitchFamily="18" charset="0"/>
              </a:rPr>
              <a:t>to </a:t>
            </a:r>
            <a:r>
              <a:rPr sz="2400" spc="-30" dirty="0">
                <a:latin typeface="Times New Roman" pitchFamily="18" charset="0"/>
                <a:cs typeface="Times New Roman" pitchFamily="18" charset="0"/>
              </a:rPr>
              <a:t>Hb, </a:t>
            </a:r>
            <a:r>
              <a:rPr sz="2400" spc="-10" dirty="0">
                <a:latin typeface="Times New Roman" pitchFamily="18" charset="0"/>
                <a:cs typeface="Times New Roman" pitchFamily="18" charset="0"/>
              </a:rPr>
              <a:t>which </a:t>
            </a:r>
            <a:r>
              <a:rPr sz="2400" spc="-5" dirty="0">
                <a:latin typeface="Times New Roman" pitchFamily="18" charset="0"/>
                <a:cs typeface="Times New Roman" pitchFamily="18" charset="0"/>
              </a:rPr>
              <a:t>is</a:t>
            </a:r>
            <a:r>
              <a:rPr sz="2400" spc="-480" dirty="0">
                <a:latin typeface="Times New Roman" pitchFamily="18" charset="0"/>
                <a:cs typeface="Times New Roman" pitchFamily="18" charset="0"/>
              </a:rPr>
              <a:t> </a:t>
            </a:r>
            <a:r>
              <a:rPr lang="en-GB" sz="2400" spc="-480" dirty="0">
                <a:latin typeface="Times New Roman" pitchFamily="18" charset="0"/>
                <a:cs typeface="Times New Roman" pitchFamily="18" charset="0"/>
              </a:rPr>
              <a:t> </a:t>
            </a:r>
            <a:r>
              <a:rPr sz="2400" spc="-15" dirty="0">
                <a:latin typeface="Times New Roman" pitchFamily="18" charset="0"/>
                <a:cs typeface="Times New Roman" pitchFamily="18" charset="0"/>
              </a:rPr>
              <a:t>95</a:t>
            </a:r>
            <a:r>
              <a:rPr sz="2400" spc="-5" dirty="0">
                <a:latin typeface="Times New Roman" pitchFamily="18" charset="0"/>
                <a:cs typeface="Times New Roman" pitchFamily="18" charset="0"/>
              </a:rPr>
              <a:t>%</a:t>
            </a:r>
            <a:r>
              <a:rPr sz="2400" spc="-80" dirty="0">
                <a:latin typeface="Times New Roman" pitchFamily="18" charset="0"/>
                <a:cs typeface="Times New Roman" pitchFamily="18" charset="0"/>
              </a:rPr>
              <a:t> </a:t>
            </a:r>
            <a:r>
              <a:rPr sz="2400" spc="-15" dirty="0">
                <a:latin typeface="Times New Roman" pitchFamily="18" charset="0"/>
                <a:cs typeface="Times New Roman" pitchFamily="18" charset="0"/>
              </a:rPr>
              <a:t>saturated.</a:t>
            </a:r>
            <a:endParaRPr lang="en-GB" sz="2400" spc="-15" dirty="0">
              <a:latin typeface="Times New Roman" pitchFamily="18" charset="0"/>
              <a:cs typeface="Times New Roman" pitchFamily="18" charset="0"/>
            </a:endParaRPr>
          </a:p>
          <a:p>
            <a:pPr marL="469265" marR="5080" indent="-457200">
              <a:lnSpc>
                <a:spcPct val="100000"/>
              </a:lnSpc>
              <a:spcBef>
                <a:spcPts val="95"/>
              </a:spcBef>
              <a:buClr>
                <a:srgbClr val="FFFF00"/>
              </a:buClr>
              <a:buSzPct val="83928"/>
              <a:buFont typeface="Arial" pitchFamily="34" charset="0"/>
              <a:buChar char="•"/>
              <a:tabLst>
                <a:tab pos="368935" algn="l"/>
                <a:tab pos="369570" algn="l"/>
              </a:tabLst>
            </a:pPr>
            <a:endParaRPr lang="en-GB" sz="2400" spc="-15" dirty="0">
              <a:latin typeface="Times New Roman" pitchFamily="18" charset="0"/>
              <a:cs typeface="Times New Roman" pitchFamily="18" charset="0"/>
            </a:endParaRPr>
          </a:p>
          <a:p>
            <a:pPr marL="354965" marR="278130" indent="-342900">
              <a:spcBef>
                <a:spcPts val="605"/>
              </a:spcBef>
              <a:buClr>
                <a:srgbClr val="FFFF00"/>
              </a:buClr>
              <a:buSzPct val="83928"/>
              <a:buFont typeface="Arial" pitchFamily="34" charset="0"/>
              <a:buChar char="•"/>
              <a:tabLst>
                <a:tab pos="287020" algn="l"/>
              </a:tabLst>
            </a:pPr>
            <a:r>
              <a:rPr lang="en-GB" sz="2400" spc="-40" dirty="0">
                <a:latin typeface="Times New Roman" pitchFamily="18" charset="0"/>
                <a:cs typeface="Times New Roman" pitchFamily="18" charset="0"/>
              </a:rPr>
              <a:t>Even </a:t>
            </a:r>
            <a:r>
              <a:rPr lang="en-GB" sz="2400" spc="-5" dirty="0">
                <a:latin typeface="Times New Roman" pitchFamily="18" charset="0"/>
                <a:cs typeface="Times New Roman" pitchFamily="18" charset="0"/>
              </a:rPr>
              <a:t>if </a:t>
            </a:r>
            <a:r>
              <a:rPr lang="en-GB" sz="2400" spc="-40" dirty="0">
                <a:latin typeface="Times New Roman" pitchFamily="18" charset="0"/>
                <a:cs typeface="Times New Roman" pitchFamily="18" charset="0"/>
              </a:rPr>
              <a:t>we </a:t>
            </a:r>
            <a:r>
              <a:rPr lang="en-GB" sz="2400" spc="-10" dirty="0">
                <a:latin typeface="Times New Roman" pitchFamily="18" charset="0"/>
                <a:cs typeface="Times New Roman" pitchFamily="18" charset="0"/>
              </a:rPr>
              <a:t>increase the pO2 </a:t>
            </a:r>
            <a:r>
              <a:rPr lang="en-GB" sz="2400" spc="-5" dirty="0">
                <a:latin typeface="Times New Roman" pitchFamily="18" charset="0"/>
                <a:cs typeface="Times New Roman" pitchFamily="18" charset="0"/>
              </a:rPr>
              <a:t>, </a:t>
            </a:r>
            <a:r>
              <a:rPr lang="en-GB" sz="2400" spc="-5" dirty="0" err="1">
                <a:latin typeface="Times New Roman" pitchFamily="18" charset="0"/>
                <a:cs typeface="Times New Roman" pitchFamily="18" charset="0"/>
              </a:rPr>
              <a:t>hemoglobin</a:t>
            </a:r>
            <a:r>
              <a:rPr lang="en-GB" sz="2400" spc="-375" dirty="0">
                <a:latin typeface="Times New Roman" pitchFamily="18" charset="0"/>
                <a:cs typeface="Times New Roman" pitchFamily="18" charset="0"/>
              </a:rPr>
              <a:t> </a:t>
            </a:r>
            <a:r>
              <a:rPr lang="en-GB" sz="2400" spc="-10" dirty="0">
                <a:latin typeface="Times New Roman" pitchFamily="18" charset="0"/>
                <a:cs typeface="Times New Roman" pitchFamily="18" charset="0"/>
              </a:rPr>
              <a:t>can’t  </a:t>
            </a:r>
            <a:r>
              <a:rPr lang="en-GB" sz="2400" dirty="0">
                <a:latin typeface="Times New Roman" pitchFamily="18" charset="0"/>
                <a:cs typeface="Times New Roman" pitchFamily="18" charset="0"/>
              </a:rPr>
              <a:t>carry </a:t>
            </a:r>
            <a:r>
              <a:rPr lang="en-GB" sz="2400" spc="-15" dirty="0">
                <a:latin typeface="Times New Roman" pitchFamily="18" charset="0"/>
                <a:cs typeface="Times New Roman" pitchFamily="18" charset="0"/>
              </a:rPr>
              <a:t>more </a:t>
            </a:r>
            <a:r>
              <a:rPr lang="en-GB" sz="2400" spc="-40" dirty="0">
                <a:latin typeface="Times New Roman" pitchFamily="18" charset="0"/>
                <a:cs typeface="Times New Roman" pitchFamily="18" charset="0"/>
              </a:rPr>
              <a:t>oxygen </a:t>
            </a:r>
            <a:r>
              <a:rPr lang="en-GB" sz="2400" spc="-5" dirty="0">
                <a:latin typeface="Times New Roman" pitchFamily="18" charset="0"/>
                <a:cs typeface="Times New Roman" pitchFamily="18" charset="0"/>
              </a:rPr>
              <a:t>as it is 100%</a:t>
            </a:r>
            <a:r>
              <a:rPr lang="en-GB" sz="2400" spc="-470" dirty="0">
                <a:latin typeface="Times New Roman" pitchFamily="18" charset="0"/>
                <a:cs typeface="Times New Roman" pitchFamily="18" charset="0"/>
              </a:rPr>
              <a:t>  </a:t>
            </a:r>
            <a:r>
              <a:rPr lang="en-GB" sz="2400" spc="-15" dirty="0">
                <a:latin typeface="Times New Roman" pitchFamily="18" charset="0"/>
                <a:cs typeface="Times New Roman" pitchFamily="18" charset="0"/>
              </a:rPr>
              <a:t>saturated.</a:t>
            </a:r>
            <a:endParaRPr sz="2400" dirty="0">
              <a:latin typeface="Times New Roman" pitchFamily="18" charset="0"/>
              <a:cs typeface="Times New Roman" pitchFamily="18" charset="0"/>
            </a:endParaRPr>
          </a:p>
          <a:p>
            <a:pPr marL="354965" marR="278130" indent="-342900">
              <a:lnSpc>
                <a:spcPct val="100000"/>
              </a:lnSpc>
              <a:spcBef>
                <a:spcPts val="605"/>
              </a:spcBef>
              <a:buClr>
                <a:srgbClr val="FFFF00"/>
              </a:buClr>
              <a:buSzPct val="83928"/>
              <a:buFont typeface="Arial" pitchFamily="34" charset="0"/>
              <a:buChar char="•"/>
              <a:tabLst>
                <a:tab pos="287020" algn="l"/>
              </a:tabLst>
            </a:pPr>
            <a:endParaRPr lang="en-GB" sz="2400" spc="-5" dirty="0">
              <a:latin typeface="Times New Roman" pitchFamily="18" charset="0"/>
              <a:cs typeface="Times New Roman" pitchFamily="18" charset="0"/>
            </a:endParaRPr>
          </a:p>
          <a:p>
            <a:pPr marL="354965" marR="278130" indent="-342900">
              <a:lnSpc>
                <a:spcPct val="100000"/>
              </a:lnSpc>
              <a:spcBef>
                <a:spcPts val="605"/>
              </a:spcBef>
              <a:buClr>
                <a:srgbClr val="FFFF00"/>
              </a:buClr>
              <a:buSzPct val="83928"/>
              <a:buFont typeface="Arial" pitchFamily="34" charset="0"/>
              <a:buChar char="•"/>
              <a:tabLst>
                <a:tab pos="287020" algn="l"/>
              </a:tabLst>
            </a:pPr>
            <a:r>
              <a:rPr sz="2400" spc="-5" dirty="0">
                <a:latin typeface="Times New Roman" pitchFamily="18" charset="0"/>
                <a:cs typeface="Times New Roman" pitchFamily="18" charset="0"/>
              </a:rPr>
              <a:t>100 ml </a:t>
            </a:r>
            <a:r>
              <a:rPr sz="2400" spc="-10" dirty="0">
                <a:latin typeface="Times New Roman" pitchFamily="18" charset="0"/>
                <a:cs typeface="Times New Roman" pitchFamily="18" charset="0"/>
              </a:rPr>
              <a:t>blood </a:t>
            </a:r>
            <a:r>
              <a:rPr sz="2400" spc="-5" dirty="0">
                <a:latin typeface="Times New Roman" pitchFamily="18" charset="0"/>
                <a:cs typeface="Times New Roman" pitchFamily="18" charset="0"/>
              </a:rPr>
              <a:t>carries </a:t>
            </a:r>
            <a:r>
              <a:rPr sz="2400" spc="-10" dirty="0">
                <a:latin typeface="Times New Roman" pitchFamily="18" charset="0"/>
                <a:cs typeface="Times New Roman" pitchFamily="18" charset="0"/>
              </a:rPr>
              <a:t>19 </a:t>
            </a:r>
            <a:r>
              <a:rPr sz="2400" spc="-5" dirty="0">
                <a:latin typeface="Times New Roman" pitchFamily="18" charset="0"/>
                <a:cs typeface="Times New Roman" pitchFamily="18" charset="0"/>
              </a:rPr>
              <a:t>ml O2 </a:t>
            </a:r>
            <a:r>
              <a:rPr sz="2400" spc="-10" dirty="0">
                <a:latin typeface="Times New Roman" pitchFamily="18" charset="0"/>
                <a:cs typeface="Times New Roman" pitchFamily="18" charset="0"/>
              </a:rPr>
              <a:t>combined </a:t>
            </a:r>
            <a:r>
              <a:rPr sz="2400" spc="-5" dirty="0">
                <a:latin typeface="Times New Roman" pitchFamily="18" charset="0"/>
                <a:cs typeface="Times New Roman" pitchFamily="18" charset="0"/>
              </a:rPr>
              <a:t>with</a:t>
            </a:r>
            <a:r>
              <a:rPr sz="2400" spc="-290" dirty="0">
                <a:latin typeface="Times New Roman" pitchFamily="18" charset="0"/>
                <a:cs typeface="Times New Roman" pitchFamily="18" charset="0"/>
              </a:rPr>
              <a:t> </a:t>
            </a:r>
            <a:r>
              <a:rPr sz="2400" spc="-15" dirty="0">
                <a:latin typeface="Times New Roman" pitchFamily="18" charset="0"/>
                <a:cs typeface="Times New Roman" pitchFamily="18" charset="0"/>
              </a:rPr>
              <a:t>Hb  </a:t>
            </a:r>
            <a:r>
              <a:rPr sz="2400" spc="-5" dirty="0">
                <a:latin typeface="Times New Roman" pitchFamily="18" charset="0"/>
                <a:cs typeface="Times New Roman" pitchFamily="18" charset="0"/>
              </a:rPr>
              <a:t>and 0.32 ml </a:t>
            </a:r>
            <a:r>
              <a:rPr sz="2400" spc="-20" dirty="0">
                <a:latin typeface="Times New Roman" pitchFamily="18" charset="0"/>
                <a:cs typeface="Times New Roman" pitchFamily="18" charset="0"/>
              </a:rPr>
              <a:t>dissolved </a:t>
            </a:r>
            <a:r>
              <a:rPr sz="2400" spc="-5" dirty="0">
                <a:latin typeface="Times New Roman" pitchFamily="18" charset="0"/>
                <a:cs typeface="Times New Roman" pitchFamily="18" charset="0"/>
              </a:rPr>
              <a:t>in</a:t>
            </a:r>
            <a:r>
              <a:rPr sz="2400" spc="-120" dirty="0">
                <a:latin typeface="Times New Roman" pitchFamily="18" charset="0"/>
                <a:cs typeface="Times New Roman" pitchFamily="18" charset="0"/>
              </a:rPr>
              <a:t> </a:t>
            </a:r>
            <a:r>
              <a:rPr sz="2400" spc="-5" dirty="0">
                <a:latin typeface="Times New Roman" pitchFamily="18" charset="0"/>
                <a:cs typeface="Times New Roman" pitchFamily="18" charset="0"/>
              </a:rPr>
              <a:t>plasma</a:t>
            </a:r>
            <a:r>
              <a:rPr sz="2400" spc="-35" dirty="0">
                <a:latin typeface="Times New Roman" pitchFamily="18" charset="0"/>
                <a:cs typeface="Times New Roman" pitchFamily="18" charset="0"/>
              </a:rPr>
              <a:t>.</a:t>
            </a:r>
            <a:endParaRPr lang="en-GB" sz="2400" spc="-35" dirty="0">
              <a:latin typeface="Times New Roman" pitchFamily="18" charset="0"/>
              <a:cs typeface="Times New Roman" pitchFamily="18" charset="0"/>
            </a:endParaRPr>
          </a:p>
          <a:p>
            <a:pPr marL="354965" marR="278130" indent="-342900">
              <a:lnSpc>
                <a:spcPct val="100000"/>
              </a:lnSpc>
              <a:spcBef>
                <a:spcPts val="605"/>
              </a:spcBef>
              <a:buClr>
                <a:srgbClr val="FFFF00"/>
              </a:buClr>
              <a:buSzPct val="83928"/>
              <a:buFont typeface="Arial" pitchFamily="34" charset="0"/>
              <a:buChar char="•"/>
              <a:tabLst>
                <a:tab pos="287020" algn="l"/>
              </a:tabLst>
            </a:pPr>
            <a:endParaRPr lang="en-GB" sz="2400" spc="-35" dirty="0">
              <a:latin typeface="Times New Roman" pitchFamily="18" charset="0"/>
              <a:cs typeface="Times New Roman" pitchFamily="18" charset="0"/>
            </a:endParaRPr>
          </a:p>
          <a:p>
            <a:pPr marL="354965" marR="5080" indent="-342900">
              <a:lnSpc>
                <a:spcPct val="100000"/>
              </a:lnSpc>
              <a:spcBef>
                <a:spcPts val="605"/>
              </a:spcBef>
              <a:buClr>
                <a:srgbClr val="FFFF00"/>
              </a:buClr>
              <a:buSzPct val="83928"/>
              <a:buFont typeface="Arial" pitchFamily="34" charset="0"/>
              <a:buChar char="•"/>
              <a:tabLst>
                <a:tab pos="287020" algn="l"/>
              </a:tabLst>
            </a:pPr>
            <a:r>
              <a:rPr lang="en-GB" sz="2400" spc="-20" dirty="0">
                <a:latin typeface="Times New Roman" pitchFamily="18" charset="0"/>
                <a:cs typeface="Times New Roman" pitchFamily="18" charset="0"/>
              </a:rPr>
              <a:t>Under </a:t>
            </a:r>
            <a:r>
              <a:rPr lang="en-GB" sz="2400" spc="-10" dirty="0">
                <a:latin typeface="Times New Roman" pitchFamily="18" charset="0"/>
                <a:cs typeface="Times New Roman" pitchFamily="18" charset="0"/>
              </a:rPr>
              <a:t>barometric </a:t>
            </a:r>
            <a:r>
              <a:rPr lang="en-GB" sz="2400" spc="-15" dirty="0" err="1">
                <a:latin typeface="Times New Roman" pitchFamily="18" charset="0"/>
                <a:cs typeface="Times New Roman" pitchFamily="18" charset="0"/>
              </a:rPr>
              <a:t>pressures,more</a:t>
            </a:r>
            <a:r>
              <a:rPr lang="en-GB" sz="2400" spc="-15" dirty="0">
                <a:latin typeface="Times New Roman" pitchFamily="18" charset="0"/>
                <a:cs typeface="Times New Roman" pitchFamily="18" charset="0"/>
              </a:rPr>
              <a:t> </a:t>
            </a:r>
            <a:r>
              <a:rPr lang="en-GB" sz="2400" spc="-45" dirty="0">
                <a:latin typeface="Times New Roman" pitchFamily="18" charset="0"/>
                <a:cs typeface="Times New Roman" pitchFamily="18" charset="0"/>
              </a:rPr>
              <a:t>oxygen </a:t>
            </a:r>
            <a:r>
              <a:rPr lang="en-GB" sz="2400" spc="-25" dirty="0">
                <a:latin typeface="Times New Roman" pitchFamily="18" charset="0"/>
                <a:cs typeface="Times New Roman" pitchFamily="18" charset="0"/>
              </a:rPr>
              <a:t>gets</a:t>
            </a:r>
            <a:r>
              <a:rPr lang="en-GB" sz="2400" spc="-335" dirty="0">
                <a:latin typeface="Times New Roman" pitchFamily="18" charset="0"/>
                <a:cs typeface="Times New Roman" pitchFamily="18" charset="0"/>
              </a:rPr>
              <a:t>  </a:t>
            </a:r>
            <a:r>
              <a:rPr lang="en-GB" sz="2400" spc="-20" dirty="0">
                <a:latin typeface="Times New Roman" pitchFamily="18" charset="0"/>
                <a:cs typeface="Times New Roman" pitchFamily="18" charset="0"/>
              </a:rPr>
              <a:t>dissolved  </a:t>
            </a:r>
            <a:r>
              <a:rPr lang="en-GB" sz="2400" spc="-15" dirty="0">
                <a:latin typeface="Times New Roman" pitchFamily="18" charset="0"/>
                <a:cs typeface="Times New Roman" pitchFamily="18" charset="0"/>
              </a:rPr>
              <a:t>into</a:t>
            </a:r>
            <a:r>
              <a:rPr lang="en-GB" sz="2400" spc="-145" dirty="0">
                <a:latin typeface="Times New Roman" pitchFamily="18" charset="0"/>
                <a:cs typeface="Times New Roman" pitchFamily="18" charset="0"/>
              </a:rPr>
              <a:t> </a:t>
            </a:r>
            <a:r>
              <a:rPr lang="en-GB" sz="2400" spc="-5" dirty="0" err="1">
                <a:latin typeface="Times New Roman" pitchFamily="18" charset="0"/>
                <a:cs typeface="Times New Roman" pitchFamily="18" charset="0"/>
              </a:rPr>
              <a:t>plasma</a:t>
            </a:r>
            <a:r>
              <a:rPr lang="en-GB" sz="2400" spc="-105" dirty="0" err="1">
                <a:latin typeface="Times New Roman" pitchFamily="18" charset="0"/>
                <a:cs typeface="Times New Roman" pitchFamily="18" charset="0"/>
              </a:rPr>
              <a:t>,</a:t>
            </a:r>
            <a:r>
              <a:rPr lang="en-GB" sz="2400" spc="-10" dirty="0" err="1">
                <a:latin typeface="Times New Roman" pitchFamily="18" charset="0"/>
                <a:cs typeface="Times New Roman" pitchFamily="18" charset="0"/>
              </a:rPr>
              <a:t>this</a:t>
            </a:r>
            <a:r>
              <a:rPr lang="en-GB" sz="2400" spc="-10" dirty="0">
                <a:latin typeface="Times New Roman" pitchFamily="18" charset="0"/>
                <a:cs typeface="Times New Roman" pitchFamily="18" charset="0"/>
              </a:rPr>
              <a:t> </a:t>
            </a:r>
            <a:r>
              <a:rPr lang="en-GB" sz="2400" spc="-5" dirty="0">
                <a:latin typeface="Times New Roman" pitchFamily="18" charset="0"/>
                <a:cs typeface="Times New Roman" pitchFamily="18" charset="0"/>
              </a:rPr>
              <a:t>additional O2 is almost </a:t>
            </a:r>
            <a:r>
              <a:rPr lang="en-GB" sz="2400" dirty="0">
                <a:latin typeface="Times New Roman" pitchFamily="18" charset="0"/>
                <a:cs typeface="Times New Roman" pitchFamily="18" charset="0"/>
              </a:rPr>
              <a:t>sufficient  </a:t>
            </a:r>
            <a:r>
              <a:rPr lang="en-GB" sz="2400" spc="-25" dirty="0">
                <a:latin typeface="Times New Roman" pitchFamily="18" charset="0"/>
                <a:cs typeface="Times New Roman" pitchFamily="18" charset="0"/>
              </a:rPr>
              <a:t>to</a:t>
            </a:r>
            <a:r>
              <a:rPr lang="en-GB" sz="2400" spc="-75" dirty="0">
                <a:latin typeface="Times New Roman" pitchFamily="18" charset="0"/>
                <a:cs typeface="Times New Roman" pitchFamily="18" charset="0"/>
              </a:rPr>
              <a:t> </a:t>
            </a:r>
            <a:r>
              <a:rPr lang="en-GB" sz="2400" spc="-5" dirty="0">
                <a:latin typeface="Times New Roman" pitchFamily="18" charset="0"/>
                <a:cs typeface="Times New Roman" pitchFamily="18" charset="0"/>
              </a:rPr>
              <a:t>meet</a:t>
            </a:r>
            <a:r>
              <a:rPr lang="en-GB" sz="2400" spc="-114" dirty="0">
                <a:latin typeface="Times New Roman" pitchFamily="18" charset="0"/>
                <a:cs typeface="Times New Roman" pitchFamily="18" charset="0"/>
              </a:rPr>
              <a:t> </a:t>
            </a:r>
            <a:r>
              <a:rPr lang="en-GB" sz="2400" spc="-5" dirty="0">
                <a:latin typeface="Times New Roman" pitchFamily="18" charset="0"/>
                <a:cs typeface="Times New Roman" pitchFamily="18" charset="0"/>
              </a:rPr>
              <a:t>tissue</a:t>
            </a:r>
            <a:r>
              <a:rPr lang="en-GB" sz="2400" spc="-55" dirty="0">
                <a:latin typeface="Times New Roman" pitchFamily="18" charset="0"/>
                <a:cs typeface="Times New Roman" pitchFamily="18" charset="0"/>
              </a:rPr>
              <a:t> </a:t>
            </a:r>
            <a:r>
              <a:rPr lang="en-GB" sz="2400" spc="-5" dirty="0">
                <a:latin typeface="Times New Roman" pitchFamily="18" charset="0"/>
                <a:cs typeface="Times New Roman" pitchFamily="18" charset="0"/>
              </a:rPr>
              <a:t>needs</a:t>
            </a:r>
            <a:r>
              <a:rPr lang="en-GB" sz="2400" spc="-135" dirty="0">
                <a:latin typeface="Times New Roman" pitchFamily="18" charset="0"/>
                <a:cs typeface="Times New Roman" pitchFamily="18" charset="0"/>
              </a:rPr>
              <a:t> </a:t>
            </a:r>
            <a:r>
              <a:rPr lang="en-GB" sz="2400" spc="-5" dirty="0">
                <a:latin typeface="Times New Roman" pitchFamily="18" charset="0"/>
                <a:cs typeface="Times New Roman" pitchFamily="18" charset="0"/>
              </a:rPr>
              <a:t>without</a:t>
            </a:r>
            <a:r>
              <a:rPr lang="en-GB" sz="2400" spc="-145" dirty="0">
                <a:latin typeface="Times New Roman" pitchFamily="18" charset="0"/>
                <a:cs typeface="Times New Roman" pitchFamily="18" charset="0"/>
              </a:rPr>
              <a:t> </a:t>
            </a:r>
            <a:r>
              <a:rPr lang="en-GB" sz="2400" spc="-10" dirty="0">
                <a:latin typeface="Times New Roman" pitchFamily="18" charset="0"/>
                <a:cs typeface="Times New Roman" pitchFamily="18" charset="0"/>
              </a:rPr>
              <a:t>contribution</a:t>
            </a:r>
            <a:r>
              <a:rPr lang="en-GB" sz="2400" spc="-55" dirty="0">
                <a:latin typeface="Times New Roman" pitchFamily="18" charset="0"/>
                <a:cs typeface="Times New Roman" pitchFamily="18" charset="0"/>
              </a:rPr>
              <a:t> </a:t>
            </a:r>
            <a:r>
              <a:rPr lang="en-GB" sz="2400" spc="-15" dirty="0">
                <a:latin typeface="Times New Roman" pitchFamily="18" charset="0"/>
                <a:cs typeface="Times New Roman" pitchFamily="18" charset="0"/>
              </a:rPr>
              <a:t>from</a:t>
            </a:r>
            <a:r>
              <a:rPr lang="en-GB" sz="2400" spc="-35" dirty="0">
                <a:latin typeface="Times New Roman" pitchFamily="18" charset="0"/>
                <a:cs typeface="Times New Roman" pitchFamily="18" charset="0"/>
              </a:rPr>
              <a:t> </a:t>
            </a:r>
            <a:r>
              <a:rPr lang="en-GB" sz="2400" spc="-15" dirty="0">
                <a:latin typeface="Times New Roman" pitchFamily="18" charset="0"/>
                <a:cs typeface="Times New Roman" pitchFamily="18" charset="0"/>
              </a:rPr>
              <a:t>O2  </a:t>
            </a:r>
            <a:r>
              <a:rPr lang="en-GB" sz="2400" spc="-5" dirty="0">
                <a:latin typeface="Times New Roman" pitchFamily="18" charset="0"/>
                <a:cs typeface="Times New Roman" pitchFamily="18" charset="0"/>
              </a:rPr>
              <a:t>bound </a:t>
            </a:r>
            <a:r>
              <a:rPr lang="en-GB" sz="2400" spc="-25" dirty="0">
                <a:latin typeface="Times New Roman" pitchFamily="18" charset="0"/>
                <a:cs typeface="Times New Roman" pitchFamily="18" charset="0"/>
              </a:rPr>
              <a:t>to </a:t>
            </a:r>
            <a:r>
              <a:rPr lang="en-GB" sz="2400" spc="-10" dirty="0" err="1">
                <a:latin typeface="Times New Roman" pitchFamily="18" charset="0"/>
                <a:cs typeface="Times New Roman" pitchFamily="18" charset="0"/>
              </a:rPr>
              <a:t>hemoglobin</a:t>
            </a:r>
            <a:r>
              <a:rPr lang="en-GB" sz="2400" spc="-10" dirty="0">
                <a:latin typeface="Times New Roman" pitchFamily="18" charset="0"/>
                <a:cs typeface="Times New Roman" pitchFamily="18" charset="0"/>
              </a:rPr>
              <a:t> </a:t>
            </a:r>
            <a:r>
              <a:rPr lang="en-GB" sz="2400" spc="-5" dirty="0">
                <a:latin typeface="Times New Roman" pitchFamily="18" charset="0"/>
                <a:cs typeface="Times New Roman" pitchFamily="18" charset="0"/>
              </a:rPr>
              <a:t>and is </a:t>
            </a:r>
            <a:r>
              <a:rPr lang="en-GB" sz="2400" spc="-10" dirty="0">
                <a:latin typeface="Times New Roman" pitchFamily="18" charset="0"/>
                <a:cs typeface="Times New Roman" pitchFamily="18" charset="0"/>
              </a:rPr>
              <a:t>responsible </a:t>
            </a:r>
            <a:r>
              <a:rPr lang="en-GB" sz="2400" spc="-15" dirty="0">
                <a:latin typeface="Times New Roman" pitchFamily="18" charset="0"/>
                <a:cs typeface="Times New Roman" pitchFamily="18" charset="0"/>
              </a:rPr>
              <a:t>for </a:t>
            </a:r>
            <a:r>
              <a:rPr lang="en-GB" sz="2400" spc="-10" dirty="0">
                <a:latin typeface="Times New Roman" pitchFamily="18" charset="0"/>
                <a:cs typeface="Times New Roman" pitchFamily="18" charset="0"/>
              </a:rPr>
              <a:t>the </a:t>
            </a:r>
            <a:r>
              <a:rPr lang="en-GB" sz="2400" dirty="0">
                <a:latin typeface="Times New Roman" pitchFamily="18" charset="0"/>
                <a:cs typeface="Times New Roman" pitchFamily="18" charset="0"/>
              </a:rPr>
              <a:t>beneficial </a:t>
            </a:r>
            <a:r>
              <a:rPr lang="en-GB" sz="2400" spc="-10" dirty="0">
                <a:latin typeface="Times New Roman" pitchFamily="18" charset="0"/>
                <a:cs typeface="Times New Roman" pitchFamily="18" charset="0"/>
              </a:rPr>
              <a:t>effects </a:t>
            </a:r>
            <a:r>
              <a:rPr lang="en-GB" sz="2400" spc="-5" dirty="0">
                <a:latin typeface="Times New Roman" pitchFamily="18" charset="0"/>
                <a:cs typeface="Times New Roman" pitchFamily="18" charset="0"/>
              </a:rPr>
              <a:t>of </a:t>
            </a:r>
            <a:r>
              <a:rPr lang="en-GB" sz="2400" spc="-10" dirty="0">
                <a:latin typeface="Times New Roman" pitchFamily="18" charset="0"/>
                <a:cs typeface="Times New Roman" pitchFamily="18" charset="0"/>
              </a:rPr>
              <a:t>this</a:t>
            </a:r>
            <a:r>
              <a:rPr lang="en-GB" sz="2400" spc="-300" dirty="0">
                <a:latin typeface="Times New Roman" pitchFamily="18" charset="0"/>
                <a:cs typeface="Times New Roman" pitchFamily="18" charset="0"/>
              </a:rPr>
              <a:t> </a:t>
            </a:r>
            <a:r>
              <a:rPr lang="en-GB" sz="2400" spc="-50" dirty="0">
                <a:latin typeface="Times New Roman" pitchFamily="18" charset="0"/>
                <a:cs typeface="Times New Roman" pitchFamily="18" charset="0"/>
              </a:rPr>
              <a:t>therapy.</a:t>
            </a:r>
            <a:endParaRPr lang="en-GB" sz="2400" dirty="0">
              <a:latin typeface="Times New Roman" pitchFamily="18" charset="0"/>
              <a:cs typeface="Times New Roman" pitchFamily="18" charset="0"/>
            </a:endParaRPr>
          </a:p>
          <a:p>
            <a:pPr marL="12065" marR="667385" algn="just">
              <a:lnSpc>
                <a:spcPct val="101099"/>
              </a:lnSpc>
              <a:spcBef>
                <a:spcPts val="565"/>
              </a:spcBef>
              <a:buClr>
                <a:srgbClr val="FFFF00"/>
              </a:buClr>
              <a:buSzPct val="83928"/>
              <a:tabLst>
                <a:tab pos="287020" algn="l"/>
              </a:tabLst>
            </a:pPr>
            <a:endParaRPr lang="en-GB" sz="2800" dirty="0">
              <a:latin typeface="Times New Roman" pitchFamily="18" charset="0"/>
              <a:cs typeface="Times New Roman" pitchFamily="18" charset="0"/>
            </a:endParaRPr>
          </a:p>
        </p:txBody>
      </p:sp>
      <p:sp>
        <p:nvSpPr>
          <p:cNvPr id="5" name="Title 4"/>
          <p:cNvSpPr>
            <a:spLocks noGrp="1"/>
          </p:cNvSpPr>
          <p:nvPr>
            <p:ph type="title"/>
          </p:nvPr>
        </p:nvSpPr>
        <p:spPr>
          <a:xfrm>
            <a:off x="179513" y="116632"/>
            <a:ext cx="3240360" cy="1143000"/>
          </a:xfrm>
        </p:spPr>
        <p:txBody>
          <a:bodyPr/>
          <a:lstStyle/>
          <a:p>
            <a:pPr marL="0" indent="0" algn="ctr">
              <a:buNone/>
            </a:pPr>
            <a:r>
              <a:rPr lang="en-GB" sz="4400" b="1" dirty="0">
                <a:solidFill>
                  <a:srgbClr val="7030A0"/>
                </a:solidFill>
              </a:rPr>
              <a:t>Physiology</a:t>
            </a:r>
          </a:p>
        </p:txBody>
      </p:sp>
    </p:spTree>
    <p:extLst>
      <p:ext uri="{BB962C8B-B14F-4D97-AF65-F5344CB8AC3E}">
        <p14:creationId xmlns:p14="http://schemas.microsoft.com/office/powerpoint/2010/main" val="2681978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2387" y="1719294"/>
            <a:ext cx="6235771" cy="505267"/>
          </a:xfrm>
          <a:prstGeom prst="rect">
            <a:avLst/>
          </a:prstGeom>
        </p:spPr>
        <p:txBody>
          <a:bodyPr vert="horz" wrap="square" lIns="0" tIns="12700" rIns="0" bIns="0" rtlCol="0">
            <a:spAutoFit/>
          </a:bodyPr>
          <a:lstStyle/>
          <a:p>
            <a:pPr marL="12700" algn="ctr">
              <a:spcBef>
                <a:spcPts val="100"/>
              </a:spcBef>
              <a:tabLst>
                <a:tab pos="4720590" algn="l"/>
              </a:tabLst>
            </a:pPr>
            <a:r>
              <a:rPr sz="3200" spc="5" dirty="0">
                <a:solidFill>
                  <a:prstClr val="black"/>
                </a:solidFill>
                <a:latin typeface="Agency FB"/>
                <a:cs typeface="Agency FB"/>
              </a:rPr>
              <a:t>C</a:t>
            </a:r>
            <a:r>
              <a:rPr sz="3200" dirty="0">
                <a:solidFill>
                  <a:prstClr val="black"/>
                </a:solidFill>
                <a:latin typeface="Agency FB"/>
                <a:cs typeface="Agency FB"/>
              </a:rPr>
              <a:t>o</a:t>
            </a:r>
            <a:r>
              <a:rPr sz="3200" spc="-15" dirty="0">
                <a:solidFill>
                  <a:prstClr val="black"/>
                </a:solidFill>
                <a:latin typeface="Agency FB"/>
                <a:cs typeface="Agency FB"/>
              </a:rPr>
              <a:t>nte</a:t>
            </a:r>
            <a:r>
              <a:rPr sz="3200" spc="-10" dirty="0">
                <a:solidFill>
                  <a:prstClr val="black"/>
                </a:solidFill>
                <a:latin typeface="Agency FB"/>
                <a:cs typeface="Agency FB"/>
              </a:rPr>
              <a:t>n</a:t>
            </a:r>
            <a:r>
              <a:rPr sz="3200" dirty="0">
                <a:solidFill>
                  <a:prstClr val="black"/>
                </a:solidFill>
                <a:latin typeface="Agency FB"/>
                <a:cs typeface="Agency FB"/>
              </a:rPr>
              <a:t>t</a:t>
            </a:r>
            <a:r>
              <a:rPr sz="3200" spc="40" dirty="0">
                <a:solidFill>
                  <a:prstClr val="black"/>
                </a:solidFill>
                <a:latin typeface="Agency FB"/>
                <a:cs typeface="Agency FB"/>
              </a:rPr>
              <a:t> </a:t>
            </a:r>
            <a:r>
              <a:rPr sz="3200" dirty="0">
                <a:solidFill>
                  <a:prstClr val="black"/>
                </a:solidFill>
                <a:latin typeface="Agency FB"/>
                <a:cs typeface="Agency FB"/>
              </a:rPr>
              <a:t>of</a:t>
            </a:r>
            <a:r>
              <a:rPr sz="3200" spc="5" dirty="0">
                <a:solidFill>
                  <a:prstClr val="black"/>
                </a:solidFill>
                <a:latin typeface="Agency FB"/>
                <a:cs typeface="Agency FB"/>
              </a:rPr>
              <a:t> </a:t>
            </a:r>
            <a:r>
              <a:rPr sz="3200" spc="-5" dirty="0">
                <a:solidFill>
                  <a:prstClr val="black"/>
                </a:solidFill>
                <a:latin typeface="Agency FB"/>
                <a:cs typeface="Agency FB"/>
              </a:rPr>
              <a:t>Oxyg</a:t>
            </a:r>
            <a:r>
              <a:rPr sz="3200" spc="-15" dirty="0">
                <a:solidFill>
                  <a:prstClr val="black"/>
                </a:solidFill>
                <a:latin typeface="Agency FB"/>
                <a:cs typeface="Agency FB"/>
              </a:rPr>
              <a:t>e</a:t>
            </a:r>
            <a:r>
              <a:rPr sz="3200" dirty="0">
                <a:solidFill>
                  <a:prstClr val="black"/>
                </a:solidFill>
                <a:latin typeface="Agency FB"/>
                <a:cs typeface="Agency FB"/>
              </a:rPr>
              <a:t>n</a:t>
            </a:r>
            <a:r>
              <a:rPr sz="3200" spc="20" dirty="0">
                <a:solidFill>
                  <a:prstClr val="black"/>
                </a:solidFill>
                <a:latin typeface="Agency FB"/>
                <a:cs typeface="Agency FB"/>
              </a:rPr>
              <a:t> </a:t>
            </a:r>
            <a:r>
              <a:rPr sz="3200" spc="-5" dirty="0">
                <a:solidFill>
                  <a:prstClr val="black"/>
                </a:solidFill>
                <a:latin typeface="Agency FB"/>
                <a:cs typeface="Agency FB"/>
              </a:rPr>
              <a:t>D</a:t>
            </a:r>
            <a:r>
              <a:rPr sz="3200" spc="5" dirty="0">
                <a:solidFill>
                  <a:prstClr val="black"/>
                </a:solidFill>
                <a:latin typeface="Agency FB"/>
                <a:cs typeface="Agency FB"/>
              </a:rPr>
              <a:t>i</a:t>
            </a:r>
            <a:r>
              <a:rPr sz="3200" spc="-5" dirty="0">
                <a:solidFill>
                  <a:prstClr val="black"/>
                </a:solidFill>
                <a:latin typeface="Agency FB"/>
                <a:cs typeface="Agency FB"/>
              </a:rPr>
              <a:t>s</a:t>
            </a:r>
            <a:r>
              <a:rPr sz="3200" dirty="0">
                <a:solidFill>
                  <a:prstClr val="black"/>
                </a:solidFill>
                <a:latin typeface="Agency FB"/>
                <a:cs typeface="Agency FB"/>
              </a:rPr>
              <a:t>sol</a:t>
            </a:r>
            <a:r>
              <a:rPr sz="3200" spc="15" dirty="0">
                <a:solidFill>
                  <a:prstClr val="black"/>
                </a:solidFill>
                <a:latin typeface="Agency FB"/>
                <a:cs typeface="Agency FB"/>
              </a:rPr>
              <a:t>v</a:t>
            </a:r>
            <a:r>
              <a:rPr sz="3200" spc="-15" dirty="0">
                <a:solidFill>
                  <a:prstClr val="black"/>
                </a:solidFill>
                <a:latin typeface="Agency FB"/>
                <a:cs typeface="Agency FB"/>
              </a:rPr>
              <a:t>e</a:t>
            </a:r>
            <a:r>
              <a:rPr sz="3200" dirty="0">
                <a:solidFill>
                  <a:prstClr val="black"/>
                </a:solidFill>
                <a:latin typeface="Agency FB"/>
                <a:cs typeface="Agency FB"/>
              </a:rPr>
              <a:t>d</a:t>
            </a:r>
            <a:r>
              <a:rPr sz="3200" spc="-5" dirty="0">
                <a:solidFill>
                  <a:prstClr val="black"/>
                </a:solidFill>
                <a:latin typeface="Agency FB"/>
                <a:cs typeface="Agency FB"/>
              </a:rPr>
              <a:t> </a:t>
            </a:r>
            <a:r>
              <a:rPr sz="3200" spc="5" dirty="0">
                <a:solidFill>
                  <a:prstClr val="black"/>
                </a:solidFill>
                <a:latin typeface="Agency FB"/>
                <a:cs typeface="Agency FB"/>
              </a:rPr>
              <a:t>i</a:t>
            </a:r>
            <a:r>
              <a:rPr sz="3200" dirty="0">
                <a:solidFill>
                  <a:prstClr val="black"/>
                </a:solidFill>
                <a:latin typeface="Agency FB"/>
                <a:cs typeface="Agency FB"/>
              </a:rPr>
              <a:t>n</a:t>
            </a:r>
            <a:r>
              <a:rPr sz="3200" spc="-5" dirty="0">
                <a:solidFill>
                  <a:prstClr val="black"/>
                </a:solidFill>
                <a:latin typeface="Agency FB"/>
                <a:cs typeface="Agency FB"/>
              </a:rPr>
              <a:t> p</a:t>
            </a:r>
            <a:r>
              <a:rPr sz="3200" spc="5" dirty="0">
                <a:solidFill>
                  <a:prstClr val="black"/>
                </a:solidFill>
                <a:latin typeface="Agency FB"/>
                <a:cs typeface="Agency FB"/>
              </a:rPr>
              <a:t>l</a:t>
            </a:r>
            <a:r>
              <a:rPr sz="3200" spc="-10" dirty="0">
                <a:solidFill>
                  <a:prstClr val="black"/>
                </a:solidFill>
                <a:latin typeface="Agency FB"/>
                <a:cs typeface="Agency FB"/>
              </a:rPr>
              <a:t>a</a:t>
            </a:r>
            <a:r>
              <a:rPr sz="3200" spc="-5" dirty="0">
                <a:solidFill>
                  <a:prstClr val="black"/>
                </a:solidFill>
                <a:latin typeface="Agency FB"/>
                <a:cs typeface="Agency FB"/>
              </a:rPr>
              <a:t>sm</a:t>
            </a:r>
            <a:r>
              <a:rPr sz="3200" dirty="0">
                <a:solidFill>
                  <a:prstClr val="black"/>
                </a:solidFill>
                <a:latin typeface="Agency FB"/>
                <a:cs typeface="Agency FB"/>
              </a:rPr>
              <a:t>a</a:t>
            </a:r>
            <a:r>
              <a:rPr sz="3200" spc="-5" dirty="0">
                <a:solidFill>
                  <a:prstClr val="black"/>
                </a:solidFill>
                <a:latin typeface="Agency FB"/>
                <a:cs typeface="Agency FB"/>
              </a:rPr>
              <a:t> </a:t>
            </a:r>
            <a:r>
              <a:rPr sz="3200" spc="15" dirty="0">
                <a:solidFill>
                  <a:prstClr val="black"/>
                </a:solidFill>
                <a:latin typeface="Agency FB"/>
                <a:cs typeface="Agency FB"/>
              </a:rPr>
              <a:t>(</a:t>
            </a:r>
            <a:r>
              <a:rPr sz="3200" spc="10" dirty="0" err="1">
                <a:solidFill>
                  <a:prstClr val="black"/>
                </a:solidFill>
                <a:latin typeface="Agency FB"/>
                <a:cs typeface="Agency FB"/>
              </a:rPr>
              <a:t>v</a:t>
            </a:r>
            <a:r>
              <a:rPr sz="3200" dirty="0" err="1">
                <a:solidFill>
                  <a:prstClr val="black"/>
                </a:solidFill>
                <a:latin typeface="Agency FB"/>
                <a:cs typeface="Agency FB"/>
              </a:rPr>
              <a:t>o</a:t>
            </a:r>
            <a:r>
              <a:rPr lang="en-GB" sz="3200" dirty="0">
                <a:solidFill>
                  <a:prstClr val="black"/>
                </a:solidFill>
                <a:latin typeface="Agency FB"/>
                <a:cs typeface="Agency FB"/>
              </a:rPr>
              <a:t>L</a:t>
            </a:r>
            <a:r>
              <a:rPr sz="3200" spc="-30" dirty="0">
                <a:solidFill>
                  <a:prstClr val="black"/>
                </a:solidFill>
                <a:latin typeface="Agency FB"/>
                <a:cs typeface="Agency FB"/>
              </a:rPr>
              <a:t>)</a:t>
            </a:r>
            <a:endParaRPr sz="3200" dirty="0">
              <a:solidFill>
                <a:prstClr val="black"/>
              </a:solidFill>
              <a:latin typeface="Agency FB"/>
              <a:cs typeface="Agency FB"/>
            </a:endParaRPr>
          </a:p>
        </p:txBody>
      </p:sp>
      <p:graphicFrame>
        <p:nvGraphicFramePr>
          <p:cNvPr id="8" name="object 8"/>
          <p:cNvGraphicFramePr>
            <a:graphicFrameLocks noGrp="1"/>
          </p:cNvGraphicFramePr>
          <p:nvPr>
            <p:extLst>
              <p:ext uri="{D42A27DB-BD31-4B8C-83A1-F6EECF244321}">
                <p14:modId xmlns:p14="http://schemas.microsoft.com/office/powerpoint/2010/main" val="4278853458"/>
              </p:ext>
            </p:extLst>
          </p:nvPr>
        </p:nvGraphicFramePr>
        <p:xfrm>
          <a:off x="1533270" y="2852936"/>
          <a:ext cx="5638800" cy="2524182"/>
        </p:xfrm>
        <a:graphic>
          <a:graphicData uri="http://schemas.openxmlformats.org/drawingml/2006/table">
            <a:tbl>
              <a:tblPr firstRow="1" bandRow="1">
                <a:tableStyleId>{2D5ABB26-0587-4C30-8999-92F81FD0307C}</a:tableStyleId>
              </a:tblPr>
              <a:tblGrid>
                <a:gridCol w="1431925">
                  <a:extLst>
                    <a:ext uri="{9D8B030D-6E8A-4147-A177-3AD203B41FA5}">
                      <a16:colId xmlns:a16="http://schemas.microsoft.com/office/drawing/2014/main" val="20000"/>
                    </a:ext>
                  </a:extLst>
                </a:gridCol>
                <a:gridCol w="2587625">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tblGrid>
              <a:tr h="476314">
                <a:tc gridSpan="3">
                  <a:txBody>
                    <a:bodyPr/>
                    <a:lstStyle/>
                    <a:p>
                      <a:pPr marL="100330" indent="0">
                        <a:lnSpc>
                          <a:spcPts val="3350"/>
                        </a:lnSpc>
                        <a:buFont typeface="Arial" pitchFamily="34" charset="0"/>
                        <a:buNone/>
                        <a:tabLst>
                          <a:tab pos="2409190" algn="l"/>
                          <a:tab pos="4237990" algn="l"/>
                        </a:tabLst>
                      </a:pPr>
                      <a:r>
                        <a:rPr lang="en-GB" sz="2400" b="1" spc="-10" dirty="0">
                          <a:latin typeface="Agency FB"/>
                          <a:cs typeface="Agency FB"/>
                        </a:rPr>
                        <a:t> total</a:t>
                      </a:r>
                      <a:r>
                        <a:rPr lang="en-GB" sz="2400" b="1" spc="-10" baseline="0" dirty="0">
                          <a:latin typeface="Agency FB"/>
                          <a:cs typeface="Agency FB"/>
                        </a:rPr>
                        <a:t> pressure</a:t>
                      </a:r>
                      <a:r>
                        <a:rPr lang="en-GB" sz="2400" b="1" spc="-10" dirty="0">
                          <a:latin typeface="Agency FB"/>
                          <a:cs typeface="Agency FB"/>
                        </a:rPr>
                        <a:t>        </a:t>
                      </a:r>
                      <a:r>
                        <a:rPr sz="2400" b="1" spc="-10" dirty="0">
                          <a:latin typeface="Agency FB"/>
                          <a:cs typeface="Agency FB"/>
                        </a:rPr>
                        <a:t>Breathing</a:t>
                      </a:r>
                      <a:r>
                        <a:rPr sz="2400" b="1" spc="40" dirty="0">
                          <a:latin typeface="Agency FB"/>
                          <a:cs typeface="Agency FB"/>
                        </a:rPr>
                        <a:t> </a:t>
                      </a:r>
                      <a:r>
                        <a:rPr sz="2400" b="1" spc="-5" dirty="0">
                          <a:latin typeface="Agency FB"/>
                          <a:cs typeface="Agency FB"/>
                        </a:rPr>
                        <a:t>Air</a:t>
                      </a:r>
                      <a:r>
                        <a:rPr lang="en-GB" sz="2400" b="1" spc="-5" dirty="0">
                          <a:latin typeface="Agency FB"/>
                          <a:cs typeface="Agency FB"/>
                        </a:rPr>
                        <a:t> %</a:t>
                      </a:r>
                      <a:r>
                        <a:rPr sz="2400" b="1" spc="-5" dirty="0">
                          <a:latin typeface="Agency FB"/>
                          <a:cs typeface="Agency FB"/>
                        </a:rPr>
                        <a:t>	</a:t>
                      </a:r>
                      <a:r>
                        <a:rPr sz="2400" b="1" spc="-10" dirty="0">
                          <a:latin typeface="Agency FB"/>
                          <a:cs typeface="Agency FB"/>
                        </a:rPr>
                        <a:t>100</a:t>
                      </a:r>
                      <a:r>
                        <a:rPr sz="2400" b="1" spc="-55" dirty="0">
                          <a:latin typeface="Agency FB"/>
                          <a:cs typeface="Agency FB"/>
                        </a:rPr>
                        <a:t> </a:t>
                      </a:r>
                      <a:r>
                        <a:rPr sz="2400" b="1" spc="-105" dirty="0">
                          <a:latin typeface="Agency FB"/>
                          <a:cs typeface="Agency FB"/>
                        </a:rPr>
                        <a:t>Oxygen</a:t>
                      </a:r>
                      <a:endParaRPr sz="2400" dirty="0">
                        <a:latin typeface="Agency FB"/>
                        <a:cs typeface="Agency FB"/>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626612">
                <a:tc>
                  <a:txBody>
                    <a:bodyPr/>
                    <a:lstStyle/>
                    <a:p>
                      <a:pPr marL="31115" indent="0">
                        <a:lnSpc>
                          <a:spcPts val="2685"/>
                        </a:lnSpc>
                        <a:buClr>
                          <a:srgbClr val="D5903C"/>
                        </a:buClr>
                        <a:buSzPct val="85416"/>
                        <a:buFont typeface="Wingdings 2"/>
                        <a:buNone/>
                        <a:tabLst>
                          <a:tab pos="306070" algn="l"/>
                          <a:tab pos="306705" algn="l"/>
                        </a:tabLst>
                      </a:pPr>
                      <a:r>
                        <a:rPr lang="en-GB" sz="2400" dirty="0">
                          <a:solidFill>
                            <a:srgbClr val="FF0000"/>
                          </a:solidFill>
                          <a:latin typeface="Constantia"/>
                          <a:cs typeface="Constantia"/>
                        </a:rPr>
                        <a:t>1</a:t>
                      </a:r>
                      <a:endParaRPr sz="2400" dirty="0">
                        <a:solidFill>
                          <a:srgbClr val="FF0000"/>
                        </a:solidFill>
                        <a:latin typeface="Constantia"/>
                        <a:cs typeface="Constantia"/>
                      </a:endParaRPr>
                    </a:p>
                  </a:txBody>
                  <a:tcPr marL="0" marR="0" marT="0" marB="0"/>
                </a:tc>
                <a:tc>
                  <a:txBody>
                    <a:bodyPr/>
                    <a:lstStyle/>
                    <a:p>
                      <a:pPr marL="977900">
                        <a:lnSpc>
                          <a:spcPts val="2685"/>
                        </a:lnSpc>
                      </a:pPr>
                      <a:r>
                        <a:rPr sz="2400" dirty="0">
                          <a:solidFill>
                            <a:srgbClr val="FF0000"/>
                          </a:solidFill>
                          <a:latin typeface="Constantia"/>
                          <a:cs typeface="Constantia"/>
                        </a:rPr>
                        <a:t>0.32</a:t>
                      </a:r>
                    </a:p>
                  </a:txBody>
                  <a:tcPr marL="0" marR="0" marT="0" marB="0"/>
                </a:tc>
                <a:tc>
                  <a:txBody>
                    <a:bodyPr/>
                    <a:lstStyle/>
                    <a:p>
                      <a:pPr marL="219075">
                        <a:lnSpc>
                          <a:spcPts val="2685"/>
                        </a:lnSpc>
                      </a:pPr>
                      <a:r>
                        <a:rPr sz="2400" spc="-5" dirty="0">
                          <a:solidFill>
                            <a:srgbClr val="FF0000"/>
                          </a:solidFill>
                          <a:latin typeface="Constantia"/>
                          <a:cs typeface="Constantia"/>
                        </a:rPr>
                        <a:t>2.09</a:t>
                      </a:r>
                      <a:endParaRPr sz="2400">
                        <a:solidFill>
                          <a:srgbClr val="FF0000"/>
                        </a:solidFill>
                        <a:latin typeface="Constantia"/>
                        <a:cs typeface="Constantia"/>
                      </a:endParaRPr>
                    </a:p>
                  </a:txBody>
                  <a:tcPr marL="0" marR="0" marT="0" marB="0"/>
                </a:tc>
                <a:extLst>
                  <a:ext uri="{0D108BD9-81ED-4DB2-BD59-A6C34878D82A}">
                    <a16:rowId xmlns:a16="http://schemas.microsoft.com/office/drawing/2014/main" val="10001"/>
                  </a:ext>
                </a:extLst>
              </a:tr>
              <a:tr h="845947">
                <a:tc>
                  <a:txBody>
                    <a:bodyPr/>
                    <a:lstStyle/>
                    <a:p>
                      <a:pPr marL="31115" indent="0">
                        <a:lnSpc>
                          <a:spcPct val="100000"/>
                        </a:lnSpc>
                        <a:spcBef>
                          <a:spcPts val="1530"/>
                        </a:spcBef>
                        <a:buClr>
                          <a:srgbClr val="D5903C"/>
                        </a:buClr>
                        <a:buSzPct val="85416"/>
                        <a:buFont typeface="Wingdings 2"/>
                        <a:buNone/>
                        <a:tabLst>
                          <a:tab pos="306070" algn="l"/>
                          <a:tab pos="306705" algn="l"/>
                        </a:tabLst>
                      </a:pPr>
                      <a:r>
                        <a:rPr sz="2400" dirty="0">
                          <a:solidFill>
                            <a:srgbClr val="FF0000"/>
                          </a:solidFill>
                          <a:latin typeface="Constantia"/>
                          <a:cs typeface="Constantia"/>
                        </a:rPr>
                        <a:t>2</a:t>
                      </a:r>
                    </a:p>
                  </a:txBody>
                  <a:tcPr marL="0" marR="0" marT="194310" marB="0"/>
                </a:tc>
                <a:tc>
                  <a:txBody>
                    <a:bodyPr/>
                    <a:lstStyle/>
                    <a:p>
                      <a:pPr marL="977900">
                        <a:lnSpc>
                          <a:spcPct val="100000"/>
                        </a:lnSpc>
                        <a:spcBef>
                          <a:spcPts val="1530"/>
                        </a:spcBef>
                      </a:pPr>
                      <a:r>
                        <a:rPr sz="2400" dirty="0">
                          <a:solidFill>
                            <a:srgbClr val="FF0000"/>
                          </a:solidFill>
                          <a:latin typeface="Constantia"/>
                          <a:cs typeface="Constantia"/>
                        </a:rPr>
                        <a:t>0.81</a:t>
                      </a:r>
                    </a:p>
                  </a:txBody>
                  <a:tcPr marL="0" marR="0" marT="194310" marB="0"/>
                </a:tc>
                <a:tc>
                  <a:txBody>
                    <a:bodyPr/>
                    <a:lstStyle/>
                    <a:p>
                      <a:pPr marL="219075">
                        <a:lnSpc>
                          <a:spcPct val="100000"/>
                        </a:lnSpc>
                        <a:spcBef>
                          <a:spcPts val="1530"/>
                        </a:spcBef>
                      </a:pPr>
                      <a:r>
                        <a:rPr sz="2400" spc="-5" dirty="0">
                          <a:solidFill>
                            <a:srgbClr val="FF0000"/>
                          </a:solidFill>
                          <a:latin typeface="Constantia"/>
                          <a:cs typeface="Constantia"/>
                        </a:rPr>
                        <a:t>4.44</a:t>
                      </a:r>
                      <a:endParaRPr sz="2400">
                        <a:solidFill>
                          <a:srgbClr val="FF0000"/>
                        </a:solidFill>
                        <a:latin typeface="Constantia"/>
                        <a:cs typeface="Constantia"/>
                      </a:endParaRPr>
                    </a:p>
                  </a:txBody>
                  <a:tcPr marL="0" marR="0" marT="194310" marB="0"/>
                </a:tc>
                <a:extLst>
                  <a:ext uri="{0D108BD9-81ED-4DB2-BD59-A6C34878D82A}">
                    <a16:rowId xmlns:a16="http://schemas.microsoft.com/office/drawing/2014/main" val="10002"/>
                  </a:ext>
                </a:extLst>
              </a:tr>
              <a:tr h="575309">
                <a:tc>
                  <a:txBody>
                    <a:bodyPr/>
                    <a:lstStyle/>
                    <a:p>
                      <a:pPr marL="31115" indent="0">
                        <a:lnSpc>
                          <a:spcPct val="100000"/>
                        </a:lnSpc>
                        <a:spcBef>
                          <a:spcPts val="1530"/>
                        </a:spcBef>
                        <a:buClr>
                          <a:srgbClr val="D5903C"/>
                        </a:buClr>
                        <a:buSzPct val="85416"/>
                        <a:buFont typeface="Wingdings 2"/>
                        <a:buNone/>
                        <a:tabLst>
                          <a:tab pos="306070" algn="l"/>
                          <a:tab pos="306705" algn="l"/>
                        </a:tabLst>
                      </a:pPr>
                      <a:r>
                        <a:rPr sz="2400" dirty="0">
                          <a:solidFill>
                            <a:srgbClr val="FF0000"/>
                          </a:solidFill>
                          <a:latin typeface="Constantia"/>
                          <a:cs typeface="Constantia"/>
                        </a:rPr>
                        <a:t>3</a:t>
                      </a:r>
                    </a:p>
                  </a:txBody>
                  <a:tcPr marL="0" marR="0" marT="194310" marB="0"/>
                </a:tc>
                <a:tc>
                  <a:txBody>
                    <a:bodyPr/>
                    <a:lstStyle/>
                    <a:p>
                      <a:pPr marL="977900">
                        <a:lnSpc>
                          <a:spcPct val="100000"/>
                        </a:lnSpc>
                        <a:spcBef>
                          <a:spcPts val="1530"/>
                        </a:spcBef>
                      </a:pPr>
                      <a:r>
                        <a:rPr sz="2400" dirty="0">
                          <a:solidFill>
                            <a:srgbClr val="FF0000"/>
                          </a:solidFill>
                          <a:latin typeface="Constantia"/>
                          <a:cs typeface="Constantia"/>
                        </a:rPr>
                        <a:t>1.31</a:t>
                      </a:r>
                    </a:p>
                  </a:txBody>
                  <a:tcPr marL="0" marR="0" marT="194310" marB="0"/>
                </a:tc>
                <a:tc>
                  <a:txBody>
                    <a:bodyPr/>
                    <a:lstStyle/>
                    <a:p>
                      <a:pPr marL="219075">
                        <a:lnSpc>
                          <a:spcPct val="100000"/>
                        </a:lnSpc>
                        <a:spcBef>
                          <a:spcPts val="1530"/>
                        </a:spcBef>
                      </a:pPr>
                      <a:r>
                        <a:rPr sz="2400" spc="-5" dirty="0">
                          <a:solidFill>
                            <a:srgbClr val="FF0000"/>
                          </a:solidFill>
                          <a:latin typeface="Constantia"/>
                          <a:cs typeface="Constantia"/>
                        </a:rPr>
                        <a:t>6.80</a:t>
                      </a:r>
                      <a:endParaRPr sz="2400" dirty="0">
                        <a:solidFill>
                          <a:srgbClr val="FF0000"/>
                        </a:solidFill>
                        <a:latin typeface="Constantia"/>
                        <a:cs typeface="Constantia"/>
                      </a:endParaRPr>
                    </a:p>
                  </a:txBody>
                  <a:tcPr marL="0" marR="0" marT="194310" marB="0"/>
                </a:tc>
                <a:extLst>
                  <a:ext uri="{0D108BD9-81ED-4DB2-BD59-A6C34878D82A}">
                    <a16:rowId xmlns:a16="http://schemas.microsoft.com/office/drawing/2014/main" val="10003"/>
                  </a:ext>
                </a:extLst>
              </a:tr>
            </a:tbl>
          </a:graphicData>
        </a:graphic>
      </p:graphicFrame>
      <p:sp>
        <p:nvSpPr>
          <p:cNvPr id="5" name="Title 4"/>
          <p:cNvSpPr>
            <a:spLocks noGrp="1"/>
          </p:cNvSpPr>
          <p:nvPr>
            <p:ph type="title" idx="4294967295"/>
          </p:nvPr>
        </p:nvSpPr>
        <p:spPr>
          <a:xfrm>
            <a:off x="0" y="251950"/>
            <a:ext cx="8856663" cy="676275"/>
          </a:xfrm>
        </p:spPr>
        <p:txBody>
          <a:bodyPr/>
          <a:lstStyle/>
          <a:p>
            <a:pPr marL="0" indent="0" algn="ctr">
              <a:buNone/>
            </a:pPr>
            <a:r>
              <a:rPr lang="en-GB" sz="4400" b="1" dirty="0">
                <a:solidFill>
                  <a:srgbClr val="7030A0"/>
                </a:solidFill>
              </a:rPr>
              <a:t>Effect of Pressure On Arterial O2</a:t>
            </a:r>
          </a:p>
        </p:txBody>
      </p:sp>
    </p:spTree>
    <p:extLst>
      <p:ext uri="{BB962C8B-B14F-4D97-AF65-F5344CB8AC3E}">
        <p14:creationId xmlns:p14="http://schemas.microsoft.com/office/powerpoint/2010/main" val="1488263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55576" y="1556792"/>
            <a:ext cx="7910830" cy="4292842"/>
          </a:xfrm>
          <a:prstGeom prst="rect">
            <a:avLst/>
          </a:prstGeom>
        </p:spPr>
        <p:txBody>
          <a:bodyPr vert="horz" wrap="square" lIns="0" tIns="12065" rIns="0" bIns="0" rtlCol="0">
            <a:spAutoFit/>
          </a:bodyPr>
          <a:lstStyle/>
          <a:p>
            <a:pPr marL="12065" marR="5080">
              <a:spcBef>
                <a:spcPts val="95"/>
              </a:spcBef>
              <a:tabLst>
                <a:tab pos="424815" algn="l"/>
                <a:tab pos="6355715" algn="l"/>
              </a:tabLst>
            </a:pPr>
            <a:r>
              <a:rPr sz="2400" spc="-5" dirty="0">
                <a:solidFill>
                  <a:srgbClr val="FF0000"/>
                </a:solidFill>
                <a:latin typeface="Times New Roman" pitchFamily="18" charset="0"/>
                <a:cs typeface="Times New Roman" pitchFamily="18" charset="0"/>
              </a:rPr>
              <a:t>Oxygenation of Ischemic, </a:t>
            </a:r>
            <a:r>
              <a:rPr sz="2400" spc="-10" dirty="0">
                <a:solidFill>
                  <a:srgbClr val="FF0000"/>
                </a:solidFill>
                <a:latin typeface="Times New Roman" pitchFamily="18" charset="0"/>
                <a:cs typeface="Times New Roman" pitchFamily="18" charset="0"/>
              </a:rPr>
              <a:t>Hypoxic </a:t>
            </a:r>
            <a:r>
              <a:rPr sz="2400" spc="-5" dirty="0">
                <a:solidFill>
                  <a:srgbClr val="FF0000"/>
                </a:solidFill>
                <a:latin typeface="Times New Roman" pitchFamily="18" charset="0"/>
                <a:cs typeface="Times New Roman" pitchFamily="18" charset="0"/>
              </a:rPr>
              <a:t>Tissue</a:t>
            </a:r>
            <a:r>
              <a:rPr lang="en-GB" sz="2400" spc="-5" dirty="0">
                <a:solidFill>
                  <a:srgbClr val="FF0000"/>
                </a:solidFill>
                <a:latin typeface="Times New Roman" pitchFamily="18" charset="0"/>
                <a:cs typeface="Times New Roman" pitchFamily="18" charset="0"/>
              </a:rPr>
              <a:t>:</a:t>
            </a:r>
            <a:endParaRPr lang="en-GB" sz="2400" spc="-5" dirty="0">
              <a:latin typeface="Times New Roman" pitchFamily="18" charset="0"/>
              <a:cs typeface="Times New Roman" pitchFamily="18" charset="0"/>
            </a:endParaRPr>
          </a:p>
          <a:p>
            <a:pPr marL="12065" marR="5080">
              <a:spcBef>
                <a:spcPts val="95"/>
              </a:spcBef>
              <a:tabLst>
                <a:tab pos="424815" algn="l"/>
                <a:tab pos="6355715" algn="l"/>
              </a:tabLst>
            </a:pPr>
            <a:r>
              <a:rPr sz="2400" spc="-5" dirty="0">
                <a:latin typeface="Times New Roman" pitchFamily="18" charset="0"/>
                <a:cs typeface="Times New Roman" pitchFamily="18" charset="0"/>
              </a:rPr>
              <a:t> </a:t>
            </a:r>
            <a:r>
              <a:rPr sz="2400" spc="-10" dirty="0">
                <a:latin typeface="Times New Roman" pitchFamily="18" charset="0"/>
                <a:cs typeface="Times New Roman" pitchFamily="18" charset="0"/>
              </a:rPr>
              <a:t>HBO  </a:t>
            </a:r>
            <a:r>
              <a:rPr sz="2400" spc="-5" dirty="0">
                <a:latin typeface="Times New Roman" pitchFamily="18" charset="0"/>
                <a:cs typeface="Times New Roman" pitchFamily="18" charset="0"/>
              </a:rPr>
              <a:t>increases plasma and tissue </a:t>
            </a:r>
            <a:r>
              <a:rPr sz="2400" spc="-10" dirty="0">
                <a:latin typeface="Times New Roman" pitchFamily="18" charset="0"/>
                <a:cs typeface="Times New Roman" pitchFamily="18" charset="0"/>
              </a:rPr>
              <a:t>oxygen tensions </a:t>
            </a:r>
            <a:r>
              <a:rPr sz="2400" spc="-5" dirty="0">
                <a:latin typeface="Times New Roman" pitchFamily="18" charset="0"/>
                <a:cs typeface="Times New Roman" pitchFamily="18" charset="0"/>
              </a:rPr>
              <a:t>10  </a:t>
            </a:r>
            <a:r>
              <a:rPr sz="2400" spc="-10" dirty="0">
                <a:latin typeface="Times New Roman" pitchFamily="18" charset="0"/>
                <a:cs typeface="Times New Roman" pitchFamily="18" charset="0"/>
              </a:rPr>
              <a:t>times which </a:t>
            </a:r>
            <a:r>
              <a:rPr sz="2400" spc="-5" dirty="0">
                <a:latin typeface="Times New Roman" pitchFamily="18" charset="0"/>
                <a:cs typeface="Times New Roman" pitchFamily="18" charset="0"/>
              </a:rPr>
              <a:t>helps tissues</a:t>
            </a:r>
            <a:r>
              <a:rPr sz="2400" spc="60" dirty="0">
                <a:latin typeface="Times New Roman" pitchFamily="18" charset="0"/>
                <a:cs typeface="Times New Roman" pitchFamily="18" charset="0"/>
              </a:rPr>
              <a:t> </a:t>
            </a:r>
            <a:r>
              <a:rPr sz="2400" spc="-5" dirty="0">
                <a:latin typeface="Times New Roman" pitchFamily="18" charset="0"/>
                <a:cs typeface="Times New Roman" pitchFamily="18" charset="0"/>
              </a:rPr>
              <a:t>to</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maintain</a:t>
            </a:r>
            <a:r>
              <a:rPr lang="en-GB" sz="2400" spc="-5" dirty="0">
                <a:latin typeface="Times New Roman" pitchFamily="18" charset="0"/>
                <a:cs typeface="Times New Roman" pitchFamily="18" charset="0"/>
              </a:rPr>
              <a:t> </a:t>
            </a:r>
            <a:r>
              <a:rPr sz="2400" spc="-10" dirty="0">
                <a:latin typeface="Times New Roman" pitchFamily="18" charset="0"/>
                <a:cs typeface="Times New Roman" pitchFamily="18" charset="0"/>
              </a:rPr>
              <a:t>tissue  viability</a:t>
            </a:r>
            <a:r>
              <a:rPr lang="en-GB" sz="2400" spc="-10" dirty="0">
                <a:latin typeface="Times New Roman" pitchFamily="18" charset="0"/>
                <a:cs typeface="Times New Roman" pitchFamily="18" charset="0"/>
              </a:rPr>
              <a:t>.</a:t>
            </a:r>
          </a:p>
          <a:p>
            <a:pPr marL="12065" marR="5080">
              <a:spcBef>
                <a:spcPts val="95"/>
              </a:spcBef>
              <a:tabLst>
                <a:tab pos="424815" algn="l"/>
                <a:tab pos="6355715" algn="l"/>
              </a:tabLst>
            </a:pPr>
            <a:endParaRPr lang="en-GB" sz="2400" dirty="0">
              <a:latin typeface="Times New Roman" pitchFamily="18" charset="0"/>
              <a:cs typeface="Times New Roman" pitchFamily="18" charset="0"/>
            </a:endParaRPr>
          </a:p>
          <a:p>
            <a:pPr marL="12065" marR="5080">
              <a:spcBef>
                <a:spcPts val="95"/>
              </a:spcBef>
              <a:tabLst>
                <a:tab pos="424815" algn="l"/>
                <a:tab pos="6355715" algn="l"/>
              </a:tabLst>
            </a:pPr>
            <a:r>
              <a:rPr sz="2400" spc="-5" dirty="0">
                <a:solidFill>
                  <a:srgbClr val="FF0000"/>
                </a:solidFill>
                <a:latin typeface="Times New Roman" pitchFamily="18" charset="0"/>
                <a:cs typeface="Times New Roman" pitchFamily="18" charset="0"/>
              </a:rPr>
              <a:t>Neutrophil </a:t>
            </a:r>
            <a:r>
              <a:rPr sz="2400" spc="-10" dirty="0">
                <a:solidFill>
                  <a:srgbClr val="FF0000"/>
                </a:solidFill>
                <a:latin typeface="Times New Roman" pitchFamily="18" charset="0"/>
                <a:cs typeface="Times New Roman" pitchFamily="18" charset="0"/>
              </a:rPr>
              <a:t>Oxidative </a:t>
            </a:r>
            <a:r>
              <a:rPr sz="2400" spc="-5" dirty="0">
                <a:solidFill>
                  <a:srgbClr val="FF0000"/>
                </a:solidFill>
                <a:latin typeface="Times New Roman" pitchFamily="18" charset="0"/>
                <a:cs typeface="Times New Roman" pitchFamily="18" charset="0"/>
              </a:rPr>
              <a:t>Killing</a:t>
            </a:r>
            <a:r>
              <a:rPr lang="en-GB" sz="2400" spc="-5" dirty="0">
                <a:solidFill>
                  <a:srgbClr val="FF0000"/>
                </a:solidFill>
                <a:latin typeface="Times New Roman" pitchFamily="18" charset="0"/>
                <a:cs typeface="Times New Roman" pitchFamily="18" charset="0"/>
              </a:rPr>
              <a:t>:</a:t>
            </a:r>
            <a:endParaRPr lang="en-GB" sz="2400" spc="-5" dirty="0">
              <a:latin typeface="Times New Roman" pitchFamily="18" charset="0"/>
              <a:cs typeface="Times New Roman" pitchFamily="18" charset="0"/>
            </a:endParaRPr>
          </a:p>
          <a:p>
            <a:pPr marL="12065" marR="5080">
              <a:spcBef>
                <a:spcPts val="95"/>
              </a:spcBef>
              <a:tabLst>
                <a:tab pos="424815" algn="l"/>
                <a:tab pos="6355715" algn="l"/>
              </a:tabLst>
            </a:pPr>
            <a:r>
              <a:rPr sz="2400" spc="-5" dirty="0">
                <a:latin typeface="Times New Roman" pitchFamily="18" charset="0"/>
                <a:cs typeface="Times New Roman" pitchFamily="18" charset="0"/>
              </a:rPr>
              <a:t>Neutrophils </a:t>
            </a:r>
            <a:r>
              <a:rPr sz="2400" spc="-10" dirty="0">
                <a:latin typeface="Times New Roman" pitchFamily="18" charset="0"/>
                <a:cs typeface="Times New Roman" pitchFamily="18" charset="0"/>
              </a:rPr>
              <a:t>regain  ability </a:t>
            </a:r>
            <a:r>
              <a:rPr sz="2400" spc="-5" dirty="0">
                <a:latin typeface="Times New Roman" pitchFamily="18" charset="0"/>
                <a:cs typeface="Times New Roman" pitchFamily="18" charset="0"/>
              </a:rPr>
              <a:t>to kill bacteria by </a:t>
            </a:r>
            <a:r>
              <a:rPr sz="2400" spc="-10" dirty="0">
                <a:latin typeface="Times New Roman" pitchFamily="18" charset="0"/>
                <a:cs typeface="Times New Roman" pitchFamily="18" charset="0"/>
              </a:rPr>
              <a:t>generation </a:t>
            </a:r>
            <a:r>
              <a:rPr sz="2400" spc="-5" dirty="0">
                <a:latin typeface="Times New Roman" pitchFamily="18" charset="0"/>
                <a:cs typeface="Times New Roman" pitchFamily="18" charset="0"/>
              </a:rPr>
              <a:t>of </a:t>
            </a:r>
            <a:r>
              <a:rPr sz="2400" spc="-10" dirty="0">
                <a:latin typeface="Times New Roman" pitchFamily="18" charset="0"/>
                <a:cs typeface="Times New Roman" pitchFamily="18" charset="0"/>
              </a:rPr>
              <a:t>oxygen  </a:t>
            </a:r>
            <a:r>
              <a:rPr sz="2400" spc="-5" dirty="0">
                <a:latin typeface="Times New Roman" pitchFamily="18" charset="0"/>
                <a:cs typeface="Times New Roman" pitchFamily="18" charset="0"/>
              </a:rPr>
              <a:t>dependent </a:t>
            </a:r>
            <a:r>
              <a:rPr sz="2400" spc="-10" dirty="0" err="1">
                <a:latin typeface="Times New Roman" pitchFamily="18" charset="0"/>
                <a:cs typeface="Times New Roman" pitchFamily="18" charset="0"/>
              </a:rPr>
              <a:t>superoxides</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and</a:t>
            </a:r>
            <a:r>
              <a:rPr sz="2400" spc="55" dirty="0">
                <a:latin typeface="Times New Roman" pitchFamily="18" charset="0"/>
                <a:cs typeface="Times New Roman" pitchFamily="18" charset="0"/>
              </a:rPr>
              <a:t> </a:t>
            </a:r>
            <a:r>
              <a:rPr sz="2400" spc="-10" dirty="0">
                <a:latin typeface="Times New Roman" pitchFamily="18" charset="0"/>
                <a:cs typeface="Times New Roman" pitchFamily="18" charset="0"/>
              </a:rPr>
              <a:t>peroxides.</a:t>
            </a:r>
            <a:endParaRPr lang="en-GB" sz="2400" spc="-10" dirty="0">
              <a:latin typeface="Times New Roman" pitchFamily="18" charset="0"/>
              <a:cs typeface="Times New Roman" pitchFamily="18" charset="0"/>
            </a:endParaRPr>
          </a:p>
          <a:p>
            <a:pPr marL="12065" marR="5080">
              <a:spcBef>
                <a:spcPts val="95"/>
              </a:spcBef>
              <a:tabLst>
                <a:tab pos="424815" algn="l"/>
                <a:tab pos="6355715" algn="l"/>
              </a:tabLst>
            </a:pPr>
            <a:endParaRPr sz="2400" dirty="0">
              <a:latin typeface="Times New Roman" pitchFamily="18" charset="0"/>
              <a:cs typeface="Times New Roman" pitchFamily="18" charset="0"/>
            </a:endParaRPr>
          </a:p>
          <a:p>
            <a:pPr marL="12065" marR="266065">
              <a:spcBef>
                <a:spcPts val="600"/>
              </a:spcBef>
              <a:tabLst>
                <a:tab pos="424815" algn="l"/>
              </a:tabLst>
            </a:pPr>
            <a:r>
              <a:rPr sz="2400" spc="-10" dirty="0">
                <a:solidFill>
                  <a:srgbClr val="FF0000"/>
                </a:solidFill>
                <a:latin typeface="Times New Roman" pitchFamily="18" charset="0"/>
                <a:cs typeface="Times New Roman" pitchFamily="18" charset="0"/>
              </a:rPr>
              <a:t>Suppression </a:t>
            </a:r>
            <a:r>
              <a:rPr sz="2400" spc="-5" dirty="0">
                <a:solidFill>
                  <a:srgbClr val="FF0000"/>
                </a:solidFill>
                <a:latin typeface="Times New Roman" pitchFamily="18" charset="0"/>
                <a:cs typeface="Times New Roman" pitchFamily="18" charset="0"/>
              </a:rPr>
              <a:t>of multiplication in bacteria</a:t>
            </a:r>
            <a:r>
              <a:rPr lang="en-GB" sz="2400" spc="-5" dirty="0">
                <a:solidFill>
                  <a:srgbClr val="FF0000"/>
                </a:solidFill>
                <a:latin typeface="Times New Roman" pitchFamily="18" charset="0"/>
                <a:cs typeface="Times New Roman" pitchFamily="18" charset="0"/>
              </a:rPr>
              <a:t>:</a:t>
            </a:r>
          </a:p>
          <a:p>
            <a:pPr marL="12065" marR="266065">
              <a:spcBef>
                <a:spcPts val="600"/>
              </a:spcBef>
              <a:tabLst>
                <a:tab pos="424815" algn="l"/>
              </a:tabLst>
            </a:pPr>
            <a:r>
              <a:rPr sz="2400" spc="-5" dirty="0">
                <a:solidFill>
                  <a:srgbClr val="FF0000"/>
                </a:solidFill>
                <a:latin typeface="Times New Roman" pitchFamily="18" charset="0"/>
                <a:cs typeface="Times New Roman" pitchFamily="18" charset="0"/>
              </a:rPr>
              <a:t> </a:t>
            </a:r>
            <a:r>
              <a:rPr sz="2400" spc="-10" dirty="0">
                <a:latin typeface="Times New Roman" pitchFamily="18" charset="0"/>
                <a:cs typeface="Times New Roman" pitchFamily="18" charset="0"/>
              </a:rPr>
              <a:t>High  oxygen </a:t>
            </a:r>
            <a:r>
              <a:rPr sz="2400" spc="-5" dirty="0">
                <a:latin typeface="Times New Roman" pitchFamily="18" charset="0"/>
                <a:cs typeface="Times New Roman" pitchFamily="18" charset="0"/>
              </a:rPr>
              <a:t>tensions </a:t>
            </a:r>
            <a:r>
              <a:rPr sz="2400" spc="-10" dirty="0">
                <a:latin typeface="Times New Roman" pitchFamily="18" charset="0"/>
                <a:cs typeface="Times New Roman" pitchFamily="18" charset="0"/>
              </a:rPr>
              <a:t>suppress </a:t>
            </a:r>
            <a:r>
              <a:rPr sz="2400" spc="-5" dirty="0">
                <a:latin typeface="Times New Roman" pitchFamily="18" charset="0"/>
                <a:cs typeface="Times New Roman" pitchFamily="18" charset="0"/>
              </a:rPr>
              <a:t>growth of  streptococcus and</a:t>
            </a:r>
            <a:r>
              <a:rPr sz="2400" spc="10" dirty="0">
                <a:latin typeface="Times New Roman" pitchFamily="18" charset="0"/>
                <a:cs typeface="Times New Roman" pitchFamily="18" charset="0"/>
              </a:rPr>
              <a:t> </a:t>
            </a:r>
            <a:r>
              <a:rPr sz="2400" spc="-5" dirty="0" err="1">
                <a:latin typeface="Times New Roman" pitchFamily="18" charset="0"/>
                <a:cs typeface="Times New Roman" pitchFamily="18" charset="0"/>
              </a:rPr>
              <a:t>anerobes</a:t>
            </a:r>
            <a:r>
              <a:rPr lang="en-GB" sz="2400" spc="-5" dirty="0">
                <a:latin typeface="Times New Roman" pitchFamily="18" charset="0"/>
                <a:cs typeface="Times New Roman" pitchFamily="18" charset="0"/>
              </a:rPr>
              <a:t>.</a:t>
            </a:r>
            <a:endParaRPr sz="2400" dirty="0">
              <a:latin typeface="Times New Roman" pitchFamily="18" charset="0"/>
              <a:cs typeface="Times New Roman" pitchFamily="18" charset="0"/>
            </a:endParaRPr>
          </a:p>
        </p:txBody>
      </p:sp>
      <p:sp>
        <p:nvSpPr>
          <p:cNvPr id="3" name="Title 2"/>
          <p:cNvSpPr>
            <a:spLocks noGrp="1"/>
          </p:cNvSpPr>
          <p:nvPr>
            <p:ph type="title" idx="4294967295"/>
          </p:nvPr>
        </p:nvSpPr>
        <p:spPr>
          <a:xfrm>
            <a:off x="0" y="263525"/>
            <a:ext cx="7910513" cy="676275"/>
          </a:xfrm>
        </p:spPr>
        <p:txBody>
          <a:bodyPr/>
          <a:lstStyle/>
          <a:p>
            <a:pPr marL="0" indent="0" algn="ctr">
              <a:buNone/>
            </a:pPr>
            <a:r>
              <a:rPr lang="en-GB" sz="4400" b="1" dirty="0">
                <a:solidFill>
                  <a:srgbClr val="7030A0"/>
                </a:solidFill>
              </a:rPr>
              <a:t>Mechanism for HBO Therapy</a:t>
            </a:r>
          </a:p>
        </p:txBody>
      </p:sp>
    </p:spTree>
    <p:extLst>
      <p:ext uri="{BB962C8B-B14F-4D97-AF65-F5344CB8AC3E}">
        <p14:creationId xmlns:p14="http://schemas.microsoft.com/office/powerpoint/2010/main" val="2459862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17094" y="1052736"/>
            <a:ext cx="7781925" cy="4485202"/>
          </a:xfrm>
          <a:prstGeom prst="rect">
            <a:avLst/>
          </a:prstGeom>
        </p:spPr>
        <p:txBody>
          <a:bodyPr vert="horz" wrap="square" lIns="0" tIns="12065" rIns="0" bIns="0" rtlCol="0">
            <a:spAutoFit/>
          </a:bodyPr>
          <a:lstStyle/>
          <a:p>
            <a:pPr marL="12065" marR="5080">
              <a:spcBef>
                <a:spcPts val="95"/>
              </a:spcBef>
              <a:tabLst>
                <a:tab pos="421640" algn="l"/>
              </a:tabLst>
            </a:pPr>
            <a:r>
              <a:rPr sz="2400" spc="-5" dirty="0">
                <a:solidFill>
                  <a:srgbClr val="FF0000"/>
                </a:solidFill>
                <a:latin typeface="Times New Roman" pitchFamily="18" charset="0"/>
                <a:cs typeface="Times New Roman" pitchFamily="18" charset="0"/>
              </a:rPr>
              <a:t>Augmentation of Antibiotic </a:t>
            </a:r>
            <a:r>
              <a:rPr sz="2400" spc="-10" dirty="0">
                <a:solidFill>
                  <a:srgbClr val="FF0000"/>
                </a:solidFill>
                <a:latin typeface="Times New Roman" pitchFamily="18" charset="0"/>
                <a:cs typeface="Times New Roman" pitchFamily="18" charset="0"/>
              </a:rPr>
              <a:t>effectiveness</a:t>
            </a:r>
            <a:r>
              <a:rPr lang="en-GB" sz="2400" spc="-10" dirty="0">
                <a:solidFill>
                  <a:srgbClr val="FF0000"/>
                </a:solidFill>
                <a:latin typeface="Times New Roman" pitchFamily="18" charset="0"/>
                <a:cs typeface="Times New Roman" pitchFamily="18" charset="0"/>
              </a:rPr>
              <a:t>:</a:t>
            </a:r>
          </a:p>
          <a:p>
            <a:pPr marL="12065" marR="5080">
              <a:spcBef>
                <a:spcPts val="95"/>
              </a:spcBef>
              <a:tabLst>
                <a:tab pos="421640" algn="l"/>
              </a:tabLst>
            </a:pPr>
            <a:r>
              <a:rPr sz="2400" spc="-10" dirty="0">
                <a:solidFill>
                  <a:srgbClr val="FF0000"/>
                </a:solidFill>
                <a:latin typeface="Times New Roman" pitchFamily="18" charset="0"/>
                <a:cs typeface="Times New Roman" pitchFamily="18" charset="0"/>
              </a:rPr>
              <a:t> </a:t>
            </a:r>
            <a:r>
              <a:rPr sz="2400" spc="-5" dirty="0">
                <a:latin typeface="Times New Roman" pitchFamily="18" charset="0"/>
                <a:cs typeface="Times New Roman" pitchFamily="18" charset="0"/>
              </a:rPr>
              <a:t>Increased </a:t>
            </a:r>
            <a:r>
              <a:rPr sz="2400" spc="-10" dirty="0">
                <a:latin typeface="Times New Roman" pitchFamily="18" charset="0"/>
                <a:cs typeface="Times New Roman" pitchFamily="18" charset="0"/>
              </a:rPr>
              <a:t>oxygen </a:t>
            </a:r>
            <a:r>
              <a:rPr sz="2400" spc="-5" dirty="0">
                <a:latin typeface="Times New Roman" pitchFamily="18" charset="0"/>
                <a:cs typeface="Times New Roman" pitchFamily="18" charset="0"/>
              </a:rPr>
              <a:t>tension allows </a:t>
            </a:r>
            <a:r>
              <a:rPr sz="2400" spc="-10" dirty="0">
                <a:latin typeface="Times New Roman" pitchFamily="18" charset="0"/>
                <a:cs typeface="Times New Roman" pitchFamily="18" charset="0"/>
              </a:rPr>
              <a:t>oxygen  </a:t>
            </a:r>
            <a:r>
              <a:rPr sz="2400" spc="-5" dirty="0">
                <a:latin typeface="Times New Roman" pitchFamily="18" charset="0"/>
                <a:cs typeface="Times New Roman" pitchFamily="18" charset="0"/>
              </a:rPr>
              <a:t>dependent </a:t>
            </a:r>
            <a:r>
              <a:rPr sz="2400" spc="-10" dirty="0">
                <a:latin typeface="Times New Roman" pitchFamily="18" charset="0"/>
                <a:cs typeface="Times New Roman" pitchFamily="18" charset="0"/>
              </a:rPr>
              <a:t>active transport </a:t>
            </a:r>
            <a:r>
              <a:rPr sz="2400" spc="-5" dirty="0">
                <a:latin typeface="Times New Roman" pitchFamily="18" charset="0"/>
                <a:cs typeface="Times New Roman" pitchFamily="18" charset="0"/>
              </a:rPr>
              <a:t>to bring in antibiotic  across bacterial cell</a:t>
            </a:r>
            <a:r>
              <a:rPr sz="2400" spc="15" dirty="0">
                <a:latin typeface="Times New Roman" pitchFamily="18" charset="0"/>
                <a:cs typeface="Times New Roman" pitchFamily="18" charset="0"/>
              </a:rPr>
              <a:t> </a:t>
            </a:r>
            <a:r>
              <a:rPr sz="2400" spc="-10" dirty="0">
                <a:latin typeface="Times New Roman" pitchFamily="18" charset="0"/>
                <a:cs typeface="Times New Roman" pitchFamily="18" charset="0"/>
              </a:rPr>
              <a:t>wall.</a:t>
            </a:r>
            <a:endParaRPr lang="en-GB" sz="2400" spc="-10" dirty="0">
              <a:latin typeface="Times New Roman" pitchFamily="18" charset="0"/>
              <a:cs typeface="Times New Roman" pitchFamily="18" charset="0"/>
            </a:endParaRPr>
          </a:p>
          <a:p>
            <a:pPr marL="12065" marR="5080">
              <a:spcBef>
                <a:spcPts val="95"/>
              </a:spcBef>
              <a:tabLst>
                <a:tab pos="421640" algn="l"/>
              </a:tabLst>
            </a:pPr>
            <a:endParaRPr sz="2400" dirty="0">
              <a:latin typeface="Times New Roman" pitchFamily="18" charset="0"/>
              <a:cs typeface="Times New Roman" pitchFamily="18" charset="0"/>
            </a:endParaRPr>
          </a:p>
          <a:p>
            <a:pPr marL="12065" marR="1295400">
              <a:spcBef>
                <a:spcPts val="605"/>
              </a:spcBef>
              <a:tabLst>
                <a:tab pos="424815" algn="l"/>
              </a:tabLst>
            </a:pPr>
            <a:r>
              <a:rPr sz="2400" spc="-10" dirty="0">
                <a:solidFill>
                  <a:srgbClr val="FF0000"/>
                </a:solidFill>
                <a:latin typeface="Times New Roman" pitchFamily="18" charset="0"/>
                <a:cs typeface="Times New Roman" pitchFamily="18" charset="0"/>
              </a:rPr>
              <a:t>Enhanced </a:t>
            </a:r>
            <a:r>
              <a:rPr sz="2400" spc="-5" dirty="0">
                <a:solidFill>
                  <a:srgbClr val="FF0000"/>
                </a:solidFill>
                <a:latin typeface="Times New Roman" pitchFamily="18" charset="0"/>
                <a:cs typeface="Times New Roman" pitchFamily="18" charset="0"/>
              </a:rPr>
              <a:t>fibroblast function</a:t>
            </a:r>
            <a:r>
              <a:rPr lang="en-GB" sz="2400" spc="-5" dirty="0">
                <a:solidFill>
                  <a:srgbClr val="FF0000"/>
                </a:solidFill>
                <a:latin typeface="Times New Roman" pitchFamily="18" charset="0"/>
                <a:cs typeface="Times New Roman" pitchFamily="18" charset="0"/>
              </a:rPr>
              <a:t>:</a:t>
            </a:r>
          </a:p>
          <a:p>
            <a:pPr marL="12065" marR="1295400">
              <a:spcBef>
                <a:spcPts val="605"/>
              </a:spcBef>
              <a:tabLst>
                <a:tab pos="424815" algn="l"/>
              </a:tabLst>
            </a:pPr>
            <a:r>
              <a:rPr sz="2400" spc="-10" dirty="0">
                <a:latin typeface="Times New Roman" pitchFamily="18" charset="0"/>
                <a:cs typeface="Times New Roman" pitchFamily="18" charset="0"/>
              </a:rPr>
              <a:t>prevents  </a:t>
            </a:r>
            <a:r>
              <a:rPr sz="2400" spc="-5" dirty="0">
                <a:latin typeface="Times New Roman" pitchFamily="18" charset="0"/>
                <a:cs typeface="Times New Roman" pitchFamily="18" charset="0"/>
              </a:rPr>
              <a:t>unnecessary </a:t>
            </a:r>
            <a:r>
              <a:rPr sz="2400" dirty="0">
                <a:latin typeface="Times New Roman" pitchFamily="18" charset="0"/>
                <a:cs typeface="Times New Roman" pitchFamily="18" charset="0"/>
              </a:rPr>
              <a:t>cicatrix</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formation.</a:t>
            </a:r>
            <a:endParaRPr lang="en-GB" sz="2400" spc="-5" dirty="0">
              <a:latin typeface="Times New Roman" pitchFamily="18" charset="0"/>
              <a:cs typeface="Times New Roman" pitchFamily="18" charset="0"/>
            </a:endParaRPr>
          </a:p>
          <a:p>
            <a:pPr marL="12065" marR="1295400">
              <a:spcBef>
                <a:spcPts val="605"/>
              </a:spcBef>
              <a:tabLst>
                <a:tab pos="424815" algn="l"/>
              </a:tabLst>
            </a:pPr>
            <a:endParaRPr sz="2400" dirty="0">
              <a:latin typeface="Times New Roman" pitchFamily="18" charset="0"/>
              <a:cs typeface="Times New Roman" pitchFamily="18" charset="0"/>
            </a:endParaRPr>
          </a:p>
          <a:p>
            <a:pPr marL="12065" marR="925830">
              <a:spcBef>
                <a:spcPts val="600"/>
              </a:spcBef>
              <a:tabLst>
                <a:tab pos="424815" algn="l"/>
              </a:tabLst>
            </a:pPr>
            <a:r>
              <a:rPr sz="2400" spc="-5" dirty="0">
                <a:solidFill>
                  <a:srgbClr val="FF0000"/>
                </a:solidFill>
                <a:latin typeface="Times New Roman" pitchFamily="18" charset="0"/>
                <a:cs typeface="Times New Roman" pitchFamily="18" charset="0"/>
              </a:rPr>
              <a:t>Angiogenesis</a:t>
            </a:r>
            <a:r>
              <a:rPr lang="en-GB" sz="2400" spc="-5" dirty="0">
                <a:solidFill>
                  <a:srgbClr val="FF0000"/>
                </a:solidFill>
                <a:latin typeface="Times New Roman" pitchFamily="18" charset="0"/>
                <a:cs typeface="Times New Roman" pitchFamily="18" charset="0"/>
              </a:rPr>
              <a:t>:</a:t>
            </a:r>
            <a:endParaRPr lang="en-GB" sz="2400" spc="-5" dirty="0">
              <a:latin typeface="Times New Roman" pitchFamily="18" charset="0"/>
              <a:cs typeface="Times New Roman" pitchFamily="18" charset="0"/>
            </a:endParaRPr>
          </a:p>
          <a:p>
            <a:pPr marL="12065" marR="925830">
              <a:spcBef>
                <a:spcPts val="600"/>
              </a:spcBef>
              <a:tabLst>
                <a:tab pos="424815" algn="l"/>
              </a:tabLst>
            </a:pPr>
            <a:r>
              <a:rPr sz="2400" spc="-5" dirty="0">
                <a:latin typeface="Times New Roman" pitchFamily="18" charset="0"/>
                <a:cs typeface="Times New Roman" pitchFamily="18" charset="0"/>
              </a:rPr>
              <a:t>Increased </a:t>
            </a:r>
            <a:r>
              <a:rPr sz="2400" spc="-10" dirty="0">
                <a:latin typeface="Times New Roman" pitchFamily="18" charset="0"/>
                <a:cs typeface="Times New Roman" pitchFamily="18" charset="0"/>
              </a:rPr>
              <a:t>oxygen tension  </a:t>
            </a:r>
            <a:r>
              <a:rPr sz="2400" spc="-5" dirty="0">
                <a:latin typeface="Times New Roman" pitchFamily="18" charset="0"/>
                <a:cs typeface="Times New Roman" pitchFamily="18" charset="0"/>
              </a:rPr>
              <a:t>increases </a:t>
            </a:r>
            <a:r>
              <a:rPr sz="2400" spc="-10" dirty="0">
                <a:latin typeface="Times New Roman" pitchFamily="18" charset="0"/>
                <a:cs typeface="Times New Roman" pitchFamily="18" charset="0"/>
              </a:rPr>
              <a:t>vascular </a:t>
            </a:r>
            <a:r>
              <a:rPr sz="2400" spc="-5" dirty="0">
                <a:latin typeface="Times New Roman" pitchFamily="18" charset="0"/>
                <a:cs typeface="Times New Roman" pitchFamily="18" charset="0"/>
              </a:rPr>
              <a:t>endothelial grow </a:t>
            </a:r>
            <a:r>
              <a:rPr sz="2400" spc="-10" dirty="0">
                <a:latin typeface="Times New Roman" pitchFamily="18" charset="0"/>
                <a:cs typeface="Times New Roman" pitchFamily="18" charset="0"/>
              </a:rPr>
              <a:t>factor  </a:t>
            </a:r>
            <a:r>
              <a:rPr sz="2400" spc="-5" dirty="0">
                <a:latin typeface="Times New Roman" pitchFamily="18" charset="0"/>
                <a:cs typeface="Times New Roman" pitchFamily="18" charset="0"/>
              </a:rPr>
              <a:t>function as well as </a:t>
            </a:r>
            <a:r>
              <a:rPr sz="2400" spc="-10" dirty="0">
                <a:latin typeface="Times New Roman" pitchFamily="18" charset="0"/>
                <a:cs typeface="Times New Roman" pitchFamily="18" charset="0"/>
              </a:rPr>
              <a:t>secretion </a:t>
            </a:r>
            <a:r>
              <a:rPr sz="2400" spc="-5" dirty="0">
                <a:latin typeface="Times New Roman" pitchFamily="18" charset="0"/>
                <a:cs typeface="Times New Roman" pitchFamily="18" charset="0"/>
              </a:rPr>
              <a:t>of matrix by  fibroblasts</a:t>
            </a:r>
            <a:endParaRPr sz="2400" dirty="0">
              <a:latin typeface="Times New Roman" pitchFamily="18" charset="0"/>
              <a:cs typeface="Times New Roman" pitchFamily="18" charset="0"/>
            </a:endParaRPr>
          </a:p>
        </p:txBody>
      </p:sp>
    </p:spTree>
    <p:extLst>
      <p:ext uri="{BB962C8B-B14F-4D97-AF65-F5344CB8AC3E}">
        <p14:creationId xmlns:p14="http://schemas.microsoft.com/office/powerpoint/2010/main" val="781617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1402359"/>
            <a:ext cx="8220908" cy="4321696"/>
          </a:xfrm>
          <a:prstGeom prst="rect">
            <a:avLst/>
          </a:prstGeom>
        </p:spPr>
        <p:txBody>
          <a:bodyPr vert="horz" wrap="square" lIns="0" tIns="88900" rIns="0" bIns="0" rtlCol="0">
            <a:spAutoFit/>
          </a:bodyPr>
          <a:lstStyle/>
          <a:p>
            <a:pPr marL="469900" indent="-457200">
              <a:spcBef>
                <a:spcPts val="700"/>
              </a:spcBef>
              <a:buClr>
                <a:srgbClr val="FFFF00"/>
              </a:buClr>
              <a:buSzPct val="83928"/>
              <a:buFont typeface="Arial" pitchFamily="34" charset="0"/>
              <a:buChar char="•"/>
              <a:tabLst>
                <a:tab pos="287020" algn="l"/>
              </a:tabLst>
            </a:pPr>
            <a:r>
              <a:rPr sz="2400" spc="-10" dirty="0">
                <a:solidFill>
                  <a:prstClr val="black"/>
                </a:solidFill>
                <a:latin typeface="Times New Roman" pitchFamily="18" charset="0"/>
                <a:cs typeface="Times New Roman" pitchFamily="18" charset="0"/>
              </a:rPr>
              <a:t>Initial </a:t>
            </a:r>
            <a:r>
              <a:rPr sz="2400" spc="-5" dirty="0">
                <a:solidFill>
                  <a:prstClr val="black"/>
                </a:solidFill>
                <a:latin typeface="Times New Roman" pitchFamily="18" charset="0"/>
                <a:cs typeface="Times New Roman" pitchFamily="18" charset="0"/>
              </a:rPr>
              <a:t>compression for 30</a:t>
            </a:r>
            <a:r>
              <a:rPr sz="240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minutes</a:t>
            </a:r>
            <a:endParaRPr sz="2400" dirty="0">
              <a:solidFill>
                <a:prstClr val="black"/>
              </a:solidFill>
              <a:latin typeface="Times New Roman" pitchFamily="18" charset="0"/>
              <a:cs typeface="Times New Roman" pitchFamily="18" charset="0"/>
            </a:endParaRPr>
          </a:p>
          <a:p>
            <a:pPr marL="469265" marR="5080" indent="-457200">
              <a:spcBef>
                <a:spcPts val="605"/>
              </a:spcBef>
              <a:buClr>
                <a:srgbClr val="FFFF00"/>
              </a:buClr>
              <a:buSzPct val="83928"/>
              <a:buFont typeface="Arial" pitchFamily="34" charset="0"/>
              <a:buChar char="•"/>
              <a:tabLst>
                <a:tab pos="287020" algn="l"/>
              </a:tabLst>
            </a:pPr>
            <a:r>
              <a:rPr sz="2400" spc="-10" dirty="0">
                <a:solidFill>
                  <a:prstClr val="black"/>
                </a:solidFill>
                <a:latin typeface="Times New Roman" pitchFamily="18" charset="0"/>
                <a:cs typeface="Times New Roman" pitchFamily="18" charset="0"/>
              </a:rPr>
              <a:t>Treatment </a:t>
            </a:r>
            <a:r>
              <a:rPr sz="2400" spc="-5" dirty="0">
                <a:solidFill>
                  <a:prstClr val="black"/>
                </a:solidFill>
                <a:latin typeface="Times New Roman" pitchFamily="18" charset="0"/>
                <a:cs typeface="Times New Roman" pitchFamily="18" charset="0"/>
              </a:rPr>
              <a:t>for 90 minutes </a:t>
            </a:r>
            <a:r>
              <a:rPr sz="2400" spc="-10" dirty="0">
                <a:solidFill>
                  <a:prstClr val="black"/>
                </a:solidFill>
                <a:latin typeface="Times New Roman" pitchFamily="18" charset="0"/>
                <a:cs typeface="Times New Roman" pitchFamily="18" charset="0"/>
              </a:rPr>
              <a:t>with </a:t>
            </a:r>
            <a:r>
              <a:rPr sz="2400" spc="-5" dirty="0">
                <a:solidFill>
                  <a:prstClr val="black"/>
                </a:solidFill>
                <a:latin typeface="Times New Roman" pitchFamily="18" charset="0"/>
                <a:cs typeface="Times New Roman" pitchFamily="18" charset="0"/>
              </a:rPr>
              <a:t>air </a:t>
            </a:r>
            <a:r>
              <a:rPr sz="2400" spc="-10" dirty="0">
                <a:solidFill>
                  <a:prstClr val="black"/>
                </a:solidFill>
                <a:latin typeface="Times New Roman" pitchFamily="18" charset="0"/>
                <a:cs typeface="Times New Roman" pitchFamily="18" charset="0"/>
              </a:rPr>
              <a:t>breaks (10  </a:t>
            </a:r>
            <a:r>
              <a:rPr sz="2400" spc="-5" dirty="0">
                <a:solidFill>
                  <a:prstClr val="black"/>
                </a:solidFill>
                <a:latin typeface="Times New Roman" pitchFamily="18" charset="0"/>
                <a:cs typeface="Times New Roman" pitchFamily="18" charset="0"/>
              </a:rPr>
              <a:t>minutes </a:t>
            </a:r>
            <a:r>
              <a:rPr sz="2400" dirty="0">
                <a:solidFill>
                  <a:prstClr val="black"/>
                </a:solidFill>
                <a:latin typeface="Times New Roman" pitchFamily="18" charset="0"/>
                <a:cs typeface="Times New Roman" pitchFamily="18" charset="0"/>
              </a:rPr>
              <a:t>every </a:t>
            </a:r>
            <a:r>
              <a:rPr sz="2400" spc="-5" dirty="0">
                <a:solidFill>
                  <a:prstClr val="black"/>
                </a:solidFill>
                <a:latin typeface="Times New Roman" pitchFamily="18" charset="0"/>
                <a:cs typeface="Times New Roman" pitchFamily="18" charset="0"/>
              </a:rPr>
              <a:t>30 minutes is</a:t>
            </a:r>
            <a:r>
              <a:rPr sz="2400" spc="-4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standard)</a:t>
            </a:r>
            <a:endParaRPr sz="2400" dirty="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r>
              <a:rPr sz="2400" spc="-5" dirty="0">
                <a:solidFill>
                  <a:prstClr val="black"/>
                </a:solidFill>
                <a:latin typeface="Times New Roman" pitchFamily="18" charset="0"/>
                <a:cs typeface="Times New Roman" pitchFamily="18" charset="0"/>
              </a:rPr>
              <a:t>Decompression for 30</a:t>
            </a:r>
            <a:r>
              <a:rPr sz="2400" spc="1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minutes</a:t>
            </a:r>
            <a:endParaRPr lang="en-GB" sz="2400" spc="-5" dirty="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endParaRPr sz="2400" dirty="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r>
              <a:rPr sz="2400" spc="-5" dirty="0">
                <a:solidFill>
                  <a:prstClr val="black"/>
                </a:solidFill>
                <a:latin typeface="Times New Roman" pitchFamily="18" charset="0"/>
                <a:cs typeface="Times New Roman" pitchFamily="18" charset="0"/>
              </a:rPr>
              <a:t>All regimens </a:t>
            </a:r>
            <a:r>
              <a:rPr sz="2400" spc="-10" dirty="0">
                <a:solidFill>
                  <a:prstClr val="black"/>
                </a:solidFill>
                <a:latin typeface="Times New Roman" pitchFamily="18" charset="0"/>
                <a:cs typeface="Times New Roman" pitchFamily="18" charset="0"/>
              </a:rPr>
              <a:t>use </a:t>
            </a:r>
            <a:r>
              <a:rPr sz="2400" spc="-5" dirty="0">
                <a:solidFill>
                  <a:prstClr val="black"/>
                </a:solidFill>
                <a:latin typeface="Times New Roman" pitchFamily="18" charset="0"/>
                <a:cs typeface="Times New Roman" pitchFamily="18" charset="0"/>
              </a:rPr>
              <a:t>100%</a:t>
            </a:r>
            <a:r>
              <a:rPr sz="2400" spc="-30" dirty="0">
                <a:solidFill>
                  <a:prstClr val="black"/>
                </a:solidFill>
                <a:latin typeface="Times New Roman" pitchFamily="18" charset="0"/>
                <a:cs typeface="Times New Roman" pitchFamily="18" charset="0"/>
              </a:rPr>
              <a:t> </a:t>
            </a:r>
            <a:r>
              <a:rPr sz="2400" spc="-10" dirty="0">
                <a:solidFill>
                  <a:prstClr val="black"/>
                </a:solidFill>
                <a:latin typeface="Times New Roman" pitchFamily="18" charset="0"/>
                <a:cs typeface="Times New Roman" pitchFamily="18" charset="0"/>
              </a:rPr>
              <a:t>O2</a:t>
            </a:r>
            <a:endParaRPr sz="2400" dirty="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endParaRPr lang="en-GB" sz="2400" spc="-5" dirty="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r>
              <a:rPr sz="2400" spc="-5" dirty="0">
                <a:solidFill>
                  <a:prstClr val="black"/>
                </a:solidFill>
                <a:latin typeface="Times New Roman" pitchFamily="18" charset="0"/>
                <a:cs typeface="Times New Roman" pitchFamily="18" charset="0"/>
              </a:rPr>
              <a:t>Pressure</a:t>
            </a:r>
            <a:r>
              <a:rPr sz="2400" spc="-2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-Most </a:t>
            </a:r>
            <a:r>
              <a:rPr sz="2400" spc="-10" dirty="0">
                <a:solidFill>
                  <a:prstClr val="black"/>
                </a:solidFill>
                <a:latin typeface="Times New Roman" pitchFamily="18" charset="0"/>
                <a:cs typeface="Times New Roman" pitchFamily="18" charset="0"/>
              </a:rPr>
              <a:t>use </a:t>
            </a:r>
            <a:r>
              <a:rPr sz="2400" spc="-5" dirty="0">
                <a:solidFill>
                  <a:prstClr val="black"/>
                </a:solidFill>
                <a:latin typeface="Times New Roman" pitchFamily="18" charset="0"/>
                <a:cs typeface="Times New Roman" pitchFamily="18" charset="0"/>
              </a:rPr>
              <a:t>2.4 atm</a:t>
            </a:r>
            <a:endParaRPr sz="2400" dirty="0">
              <a:solidFill>
                <a:prstClr val="black"/>
              </a:solidFill>
              <a:latin typeface="Times New Roman" pitchFamily="18" charset="0"/>
              <a:cs typeface="Times New Roman" pitchFamily="18" charset="0"/>
            </a:endParaRPr>
          </a:p>
          <a:p>
            <a:pPr marL="1246505" lvl="1" indent="-457200">
              <a:spcBef>
                <a:spcPts val="300"/>
              </a:spcBef>
              <a:buClr>
                <a:srgbClr val="FFFF00"/>
              </a:buClr>
              <a:buSzPct val="83928"/>
              <a:buFont typeface="Arial" pitchFamily="34" charset="0"/>
              <a:buChar char="•"/>
              <a:tabLst>
                <a:tab pos="1019175" algn="l"/>
              </a:tabLst>
            </a:pPr>
            <a:r>
              <a:rPr lang="en-GB" sz="2400" spc="-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Maximum tolerated is 3</a:t>
            </a:r>
            <a:r>
              <a:rPr sz="2400" spc="-2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atm</a:t>
            </a:r>
            <a:endParaRPr sz="2400" dirty="0">
              <a:solidFill>
                <a:prstClr val="black"/>
              </a:solidFill>
              <a:latin typeface="Times New Roman" pitchFamily="18" charset="0"/>
              <a:cs typeface="Times New Roman" pitchFamily="18" charset="0"/>
            </a:endParaRPr>
          </a:p>
          <a:p>
            <a:pPr marL="1246505" lvl="1" indent="-457200">
              <a:spcBef>
                <a:spcPts val="305"/>
              </a:spcBef>
              <a:buClr>
                <a:srgbClr val="FFFF00"/>
              </a:buClr>
              <a:buSzPct val="83928"/>
              <a:buFont typeface="Arial" pitchFamily="34" charset="0"/>
              <a:buChar char="•"/>
              <a:tabLst>
                <a:tab pos="1019175" algn="l"/>
              </a:tabLst>
            </a:pPr>
            <a:r>
              <a:rPr lang="en-GB" sz="2400" spc="-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4 atm induces</a:t>
            </a:r>
            <a:r>
              <a:rPr sz="2400" spc="-3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seizures</a:t>
            </a:r>
            <a:endParaRPr sz="2400" dirty="0">
              <a:solidFill>
                <a:prstClr val="black"/>
              </a:solidFill>
              <a:latin typeface="Times New Roman" pitchFamily="18" charset="0"/>
              <a:cs typeface="Times New Roman" pitchFamily="18" charset="0"/>
            </a:endParaRPr>
          </a:p>
        </p:txBody>
      </p:sp>
      <p:sp>
        <p:nvSpPr>
          <p:cNvPr id="4" name="object 4"/>
          <p:cNvSpPr txBox="1">
            <a:spLocks noGrp="1"/>
          </p:cNvSpPr>
          <p:nvPr>
            <p:ph type="title" idx="4294967295"/>
          </p:nvPr>
        </p:nvSpPr>
        <p:spPr>
          <a:xfrm>
            <a:off x="0" y="409575"/>
            <a:ext cx="8569325" cy="690563"/>
          </a:xfrm>
          <a:prstGeom prst="rect">
            <a:avLst/>
          </a:prstGeom>
        </p:spPr>
        <p:txBody>
          <a:bodyPr vert="horz" wrap="square" lIns="0" tIns="12700" rIns="0" bIns="0" rtlCol="0">
            <a:spAutoFit/>
          </a:bodyPr>
          <a:lstStyle/>
          <a:p>
            <a:pPr marL="0" indent="0" algn="ctr">
              <a:lnSpc>
                <a:spcPct val="100000"/>
              </a:lnSpc>
              <a:spcBef>
                <a:spcPts val="100"/>
              </a:spcBef>
              <a:buNone/>
            </a:pPr>
            <a:r>
              <a:rPr lang="en-GB" sz="4400" spc="-5" dirty="0">
                <a:solidFill>
                  <a:srgbClr val="7030A0"/>
                </a:solidFill>
                <a:effectLst/>
              </a:rPr>
              <a:t>Process</a:t>
            </a:r>
            <a:r>
              <a:rPr lang="en-GB" sz="4400" spc="-5" dirty="0">
                <a:solidFill>
                  <a:srgbClr val="7030A0"/>
                </a:solidFill>
              </a:rPr>
              <a:t> </a:t>
            </a:r>
            <a:r>
              <a:rPr lang="en-GB" sz="4400" spc="-5" dirty="0">
                <a:solidFill>
                  <a:srgbClr val="7030A0"/>
                </a:solidFill>
                <a:effectLst/>
              </a:rPr>
              <a:t>Of</a:t>
            </a:r>
            <a:r>
              <a:rPr lang="en-GB" sz="4400" spc="-60" dirty="0">
                <a:solidFill>
                  <a:srgbClr val="7030A0"/>
                </a:solidFill>
              </a:rPr>
              <a:t> </a:t>
            </a:r>
            <a:r>
              <a:rPr lang="en-GB" sz="4400" spc="-5" dirty="0">
                <a:solidFill>
                  <a:srgbClr val="7030A0"/>
                </a:solidFill>
                <a:effectLst/>
              </a:rPr>
              <a:t>Treatment</a:t>
            </a:r>
            <a:endParaRPr lang="en-GB" sz="4400" dirty="0">
              <a:solidFill>
                <a:srgbClr val="7030A0"/>
              </a:solidFill>
              <a:effectLst/>
            </a:endParaRPr>
          </a:p>
        </p:txBody>
      </p:sp>
    </p:spTree>
    <p:extLst>
      <p:ext uri="{BB962C8B-B14F-4D97-AF65-F5344CB8AC3E}">
        <p14:creationId xmlns:p14="http://schemas.microsoft.com/office/powerpoint/2010/main" val="683852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88913"/>
            <a:ext cx="8353425" cy="792162"/>
          </a:xfrm>
        </p:spPr>
        <p:txBody>
          <a:bodyPr/>
          <a:lstStyle/>
          <a:p>
            <a:pPr marL="0" indent="0" algn="ctr">
              <a:buNone/>
            </a:pPr>
            <a:r>
              <a:rPr lang="en-GB" sz="4400" b="1" dirty="0">
                <a:solidFill>
                  <a:srgbClr val="7030A0"/>
                </a:solidFill>
                <a:effectLst/>
                <a:latin typeface="Times New Roman" pitchFamily="18" charset="0"/>
                <a:cs typeface="Times New Roman" pitchFamily="18" charset="0"/>
              </a:rPr>
              <a:t>Indications for HBOT</a:t>
            </a:r>
          </a:p>
        </p:txBody>
      </p:sp>
      <p:sp>
        <p:nvSpPr>
          <p:cNvPr id="4" name="Content Placeholder 3"/>
          <p:cNvSpPr>
            <a:spLocks noGrp="1"/>
          </p:cNvSpPr>
          <p:nvPr>
            <p:ph type="body" idx="4294967295"/>
          </p:nvPr>
        </p:nvSpPr>
        <p:spPr>
          <a:xfrm>
            <a:off x="0" y="1122363"/>
            <a:ext cx="8208963" cy="6032500"/>
          </a:xfrm>
        </p:spPr>
        <p:txBody>
          <a:bodyPr>
            <a:normAutofit lnSpcReduction="10000"/>
          </a:bodyPr>
          <a:lstStyle/>
          <a:p>
            <a:pPr marL="45720" indent="0" algn="just">
              <a:buNone/>
            </a:pPr>
            <a:r>
              <a:rPr lang="en-GB" sz="2400" dirty="0">
                <a:latin typeface="Times New Roman" pitchFamily="18" charset="0"/>
                <a:cs typeface="Times New Roman" pitchFamily="18" charset="0"/>
              </a:rPr>
              <a:t>After reviewing all the scientific evidence available to date, the Undersea and Hyperbaric Medical Society, in its latest publication, Hyperbaric Oxygen Therapy Indications (12th ed.), recommends the following 13 indications for HBOT:</a:t>
            </a:r>
          </a:p>
          <a:p>
            <a:pPr marL="45720" indent="0" algn="just">
              <a:buNone/>
            </a:pPr>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1.Air or gas embolism</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2.Carbon monoxide poisoning and carbon monoxide +CYANIDE  poisoning</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3.Clostridial myositis and </a:t>
            </a:r>
            <a:r>
              <a:rPr lang="en-GB" sz="2400" dirty="0" err="1">
                <a:latin typeface="Times New Roman" pitchFamily="18" charset="0"/>
                <a:cs typeface="Times New Roman" pitchFamily="18" charset="0"/>
              </a:rPr>
              <a:t>myonecrosis</a:t>
            </a:r>
            <a:r>
              <a:rPr lang="en-GB" sz="2400" dirty="0">
                <a:latin typeface="Times New Roman" pitchFamily="18" charset="0"/>
                <a:cs typeface="Times New Roman" pitchFamily="18" charset="0"/>
              </a:rPr>
              <a:t> (gas gangrene)</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4.Crush injury, compartment syndrome and other acute </a:t>
            </a:r>
          </a:p>
          <a:p>
            <a:r>
              <a:rPr lang="en-GB" sz="2400" dirty="0">
                <a:latin typeface="Times New Roman" pitchFamily="18" charset="0"/>
                <a:cs typeface="Times New Roman" pitchFamily="18" charset="0"/>
              </a:rPr>
              <a:t>traumatic </a:t>
            </a:r>
            <a:r>
              <a:rPr lang="en-GB" sz="2400" dirty="0" err="1">
                <a:latin typeface="Times New Roman" pitchFamily="18" charset="0"/>
                <a:cs typeface="Times New Roman" pitchFamily="18" charset="0"/>
              </a:rPr>
              <a:t>ischemias</a:t>
            </a:r>
            <a:endParaRPr lang="en-GB" sz="2400" dirty="0">
              <a:latin typeface="Times New Roman" pitchFamily="18" charset="0"/>
              <a:cs typeface="Times New Roman" pitchFamily="18" charset="0"/>
            </a:endParaRPr>
          </a:p>
          <a:p>
            <a:pPr marL="45720" indent="0" algn="just">
              <a:buNone/>
            </a:pPr>
            <a:endParaRPr lang="en-GB" sz="2400" dirty="0">
              <a:latin typeface="Times New Roman" pitchFamily="18" charset="0"/>
              <a:cs typeface="Times New Roman" pitchFamily="18" charset="0"/>
            </a:endParaRPr>
          </a:p>
          <a:p>
            <a:pPr marL="45720" indent="0">
              <a:buNone/>
            </a:pPr>
            <a:endParaRPr lang="en-GB" dirty="0"/>
          </a:p>
        </p:txBody>
      </p:sp>
    </p:spTree>
    <p:extLst>
      <p:ext uri="{BB962C8B-B14F-4D97-AF65-F5344CB8AC3E}">
        <p14:creationId xmlns:p14="http://schemas.microsoft.com/office/powerpoint/2010/main" val="4270939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188640"/>
            <a:ext cx="7776864" cy="6370975"/>
          </a:xfrm>
          <a:prstGeom prst="rect">
            <a:avLst/>
          </a:prstGeom>
        </p:spPr>
        <p:txBody>
          <a:bodyPr wrap="square">
            <a:spAutoFit/>
          </a:bodyPr>
          <a:lstStyle/>
          <a:p>
            <a:r>
              <a:rPr lang="en-GB" sz="2400" dirty="0">
                <a:latin typeface="Times New Roman" pitchFamily="18" charset="0"/>
                <a:cs typeface="Times New Roman" pitchFamily="18" charset="0"/>
              </a:rPr>
              <a:t>5.Decompression sickness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6.Arterial insufficiency ulcers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7.Severe </a:t>
            </a:r>
            <a:r>
              <a:rPr lang="en-GB" sz="2400" dirty="0" err="1">
                <a:latin typeface="Times New Roman" pitchFamily="18" charset="0"/>
                <a:cs typeface="Times New Roman" pitchFamily="18" charset="0"/>
              </a:rPr>
              <a:t>anemia</a:t>
            </a:r>
            <a:endParaRPr lang="en-GB" sz="2400" dirty="0">
              <a:latin typeface="Times New Roman" pitchFamily="18" charset="0"/>
              <a:cs typeface="Times New Roman" pitchFamily="18" charset="0"/>
            </a:endParaRP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8.Intracranial abscess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9.Necrotizing soft tissue infections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10.Osteomyelitis (refractory)</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11.Delayed radiation injury (soft tissue and bony necrosis)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12.Compromised grafts and flaps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13.Acute thermal burn injury</a:t>
            </a:r>
          </a:p>
        </p:txBody>
      </p:sp>
    </p:spTree>
    <p:extLst>
      <p:ext uri="{BB962C8B-B14F-4D97-AF65-F5344CB8AC3E}">
        <p14:creationId xmlns:p14="http://schemas.microsoft.com/office/powerpoint/2010/main" val="1056778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74891" y="1556792"/>
            <a:ext cx="8305800" cy="350520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754973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51520" y="975867"/>
            <a:ext cx="8352928" cy="6569106"/>
          </a:xfrm>
          <a:prstGeom prst="rect">
            <a:avLst/>
          </a:prstGeom>
        </p:spPr>
        <p:txBody>
          <a:bodyPr vert="horz" wrap="square" lIns="0" tIns="224155" rIns="0" bIns="0" rtlCol="0">
            <a:spAutoFit/>
          </a:bodyPr>
          <a:lstStyle/>
          <a:p>
            <a:pPr marL="469265" lvl="1" algn="just">
              <a:spcBef>
                <a:spcPts val="1200"/>
              </a:spcBef>
              <a:buSzPct val="95000"/>
              <a:tabLst>
                <a:tab pos="628650" algn="l"/>
              </a:tabLst>
            </a:pPr>
            <a:r>
              <a:rPr lang="en-GB" sz="2400" spc="-5" dirty="0">
                <a:latin typeface="Times New Roman" pitchFamily="18" charset="0"/>
                <a:cs typeface="Times New Roman" pitchFamily="18" charset="0"/>
              </a:rPr>
              <a:t>ABSOLUTE: Pneumothorax</a:t>
            </a:r>
          </a:p>
          <a:p>
            <a:pPr marL="469265" lvl="1" algn="just">
              <a:spcBef>
                <a:spcPts val="1200"/>
              </a:spcBef>
              <a:buSzPct val="95000"/>
              <a:tabLst>
                <a:tab pos="628650" algn="l"/>
              </a:tabLst>
            </a:pPr>
            <a:r>
              <a:rPr lang="en-GB" sz="2400" spc="-5" dirty="0">
                <a:latin typeface="Times New Roman" pitchFamily="18" charset="0"/>
                <a:cs typeface="Times New Roman" pitchFamily="18" charset="0"/>
              </a:rPr>
              <a:t>RELATIVE :</a:t>
            </a:r>
          </a:p>
          <a:p>
            <a:pPr marL="755015" lvl="1" indent="-285750" algn="just">
              <a:spcBef>
                <a:spcPts val="1200"/>
              </a:spcBef>
              <a:buSzPct val="95000"/>
              <a:buFont typeface="Arial" pitchFamily="34" charset="0"/>
              <a:buChar char="•"/>
              <a:tabLst>
                <a:tab pos="628650" algn="l"/>
              </a:tabLst>
            </a:pPr>
            <a:r>
              <a:rPr lang="en-GB" sz="2400" spc="-5" dirty="0">
                <a:latin typeface="Times New Roman" pitchFamily="18" charset="0"/>
                <a:cs typeface="Times New Roman" pitchFamily="18" charset="0"/>
              </a:rPr>
              <a:t>DRUGS: Alcohol, Nicotine, </a:t>
            </a:r>
            <a:r>
              <a:rPr lang="en-GB" sz="2400" spc="-5" dirty="0" err="1">
                <a:latin typeface="Times New Roman" pitchFamily="18" charset="0"/>
                <a:cs typeface="Times New Roman" pitchFamily="18" charset="0"/>
              </a:rPr>
              <a:t>Cis</a:t>
            </a:r>
            <a:r>
              <a:rPr lang="en-GB" sz="2400" spc="-5" dirty="0">
                <a:latin typeface="Times New Roman" pitchFamily="18" charset="0"/>
                <a:cs typeface="Times New Roman" pitchFamily="18" charset="0"/>
              </a:rPr>
              <a:t>-platinum, Doxorubicin, </a:t>
            </a:r>
            <a:r>
              <a:rPr lang="en-GB" sz="2400" spc="-5" dirty="0" err="1">
                <a:latin typeface="Times New Roman" pitchFamily="18" charset="0"/>
                <a:cs typeface="Times New Roman" pitchFamily="18" charset="0"/>
              </a:rPr>
              <a:t>Bleomycin</a:t>
            </a:r>
            <a:r>
              <a:rPr lang="en-GB" sz="2400" spc="-5" dirty="0">
                <a:latin typeface="Times New Roman" pitchFamily="18" charset="0"/>
                <a:cs typeface="Times New Roman" pitchFamily="18" charset="0"/>
              </a:rPr>
              <a:t>, Aromatic hydrocarbons, </a:t>
            </a:r>
            <a:r>
              <a:rPr lang="en-GB" sz="2400" spc="-5" dirty="0" err="1">
                <a:latin typeface="Times New Roman" pitchFamily="18" charset="0"/>
                <a:cs typeface="Times New Roman" pitchFamily="18" charset="0"/>
              </a:rPr>
              <a:t>Disulfiram</a:t>
            </a:r>
            <a:r>
              <a:rPr lang="en-GB" sz="2400" spc="-5" dirty="0">
                <a:latin typeface="Times New Roman" pitchFamily="18" charset="0"/>
                <a:cs typeface="Times New Roman" pitchFamily="18" charset="0"/>
              </a:rPr>
              <a:t>, Steroids</a:t>
            </a:r>
          </a:p>
          <a:p>
            <a:pPr marL="755015" lvl="1" indent="-285750" algn="just">
              <a:spcBef>
                <a:spcPts val="1200"/>
              </a:spcBef>
              <a:buSzPct val="95000"/>
              <a:buFont typeface="Arial" pitchFamily="34" charset="0"/>
              <a:buChar char="•"/>
              <a:tabLst>
                <a:tab pos="628650" algn="l"/>
              </a:tabLst>
            </a:pPr>
            <a:r>
              <a:rPr lang="en-GB" sz="2400" spc="5" dirty="0">
                <a:latin typeface="Times New Roman" pitchFamily="18" charset="0"/>
                <a:cs typeface="Times New Roman" pitchFamily="18" charset="0"/>
              </a:rPr>
              <a:t>History </a:t>
            </a:r>
            <a:r>
              <a:rPr lang="en-GB" sz="2400" spc="-5" dirty="0">
                <a:latin typeface="Times New Roman" pitchFamily="18" charset="0"/>
                <a:cs typeface="Times New Roman" pitchFamily="18" charset="0"/>
              </a:rPr>
              <a:t>of</a:t>
            </a:r>
            <a:r>
              <a:rPr lang="en-GB" sz="2400" spc="-85" dirty="0">
                <a:latin typeface="Times New Roman" pitchFamily="18" charset="0"/>
                <a:cs typeface="Times New Roman" pitchFamily="18" charset="0"/>
              </a:rPr>
              <a:t> </a:t>
            </a:r>
            <a:r>
              <a:rPr lang="en-GB" sz="2400" dirty="0">
                <a:latin typeface="Times New Roman" pitchFamily="18" charset="0"/>
                <a:cs typeface="Times New Roman" pitchFamily="18" charset="0"/>
              </a:rPr>
              <a:t>spontaneous  </a:t>
            </a:r>
            <a:r>
              <a:rPr lang="en-GB" sz="2400" spc="-5" dirty="0">
                <a:latin typeface="Times New Roman" pitchFamily="18" charset="0"/>
                <a:cs typeface="Times New Roman" pitchFamily="18" charset="0"/>
              </a:rPr>
              <a:t>pneumothorax or thoracic surgery</a:t>
            </a:r>
          </a:p>
          <a:p>
            <a:pPr marL="755015" lvl="1" indent="-285750" algn="just">
              <a:spcBef>
                <a:spcPts val="1200"/>
              </a:spcBef>
              <a:buSzPct val="95000"/>
              <a:buFont typeface="Arial" pitchFamily="34" charset="0"/>
              <a:buChar char="•"/>
              <a:tabLst>
                <a:tab pos="628650" algn="l"/>
              </a:tabLst>
            </a:pPr>
            <a:r>
              <a:rPr lang="en-GB" sz="2400" dirty="0">
                <a:latin typeface="Times New Roman" pitchFamily="18" charset="0"/>
                <a:cs typeface="Times New Roman" pitchFamily="18" charset="0"/>
              </a:rPr>
              <a:t>Claustrophobia</a:t>
            </a:r>
          </a:p>
          <a:p>
            <a:pPr marL="755015" lvl="1" indent="-285750" algn="just">
              <a:spcBef>
                <a:spcPts val="1200"/>
              </a:spcBef>
              <a:buSzPct val="95000"/>
              <a:buFont typeface="Arial" pitchFamily="34" charset="0"/>
              <a:buChar char="•"/>
              <a:tabLst>
                <a:tab pos="628650" algn="l"/>
              </a:tabLst>
            </a:pPr>
            <a:r>
              <a:rPr lang="en-GB" sz="2400" dirty="0">
                <a:latin typeface="Times New Roman" pitchFamily="18" charset="0"/>
                <a:cs typeface="Times New Roman" pitchFamily="18" charset="0"/>
              </a:rPr>
              <a:t>COPD/URTI</a:t>
            </a:r>
          </a:p>
          <a:p>
            <a:pPr marL="755015" lvl="1" indent="-285750" algn="just">
              <a:spcBef>
                <a:spcPts val="1200"/>
              </a:spcBef>
              <a:buSzPct val="95000"/>
              <a:buFont typeface="Arial" pitchFamily="34" charset="0"/>
              <a:buChar char="•"/>
              <a:tabLst>
                <a:tab pos="628650" algn="l"/>
              </a:tabLst>
            </a:pPr>
            <a:r>
              <a:rPr lang="en-GB" sz="2400" spc="-5" dirty="0">
                <a:latin typeface="Times New Roman" pitchFamily="18" charset="0"/>
                <a:cs typeface="Times New Roman" pitchFamily="18" charset="0"/>
              </a:rPr>
              <a:t>Seizure</a:t>
            </a:r>
            <a:r>
              <a:rPr lang="en-GB" sz="2400" spc="-10" dirty="0">
                <a:latin typeface="Times New Roman" pitchFamily="18" charset="0"/>
                <a:cs typeface="Times New Roman" pitchFamily="18" charset="0"/>
              </a:rPr>
              <a:t> </a:t>
            </a:r>
            <a:r>
              <a:rPr lang="en-GB" sz="2400" spc="-5" dirty="0">
                <a:latin typeface="Times New Roman" pitchFamily="18" charset="0"/>
                <a:cs typeface="Times New Roman" pitchFamily="18" charset="0"/>
              </a:rPr>
              <a:t>disorders</a:t>
            </a:r>
          </a:p>
          <a:p>
            <a:pPr marL="755015" lvl="1" indent="-285750" algn="just">
              <a:spcBef>
                <a:spcPts val="1200"/>
              </a:spcBef>
              <a:buSzPct val="95000"/>
              <a:buFont typeface="Arial" pitchFamily="34" charset="0"/>
              <a:buChar char="•"/>
              <a:tabLst>
                <a:tab pos="628650" algn="l"/>
              </a:tabLst>
            </a:pPr>
            <a:r>
              <a:rPr lang="en-GB" sz="2400" dirty="0">
                <a:latin typeface="Times New Roman" pitchFamily="18" charset="0"/>
                <a:cs typeface="Times New Roman" pitchFamily="18" charset="0"/>
              </a:rPr>
              <a:t>Hyperthermia/</a:t>
            </a:r>
            <a:r>
              <a:rPr lang="en-GB" sz="2400" spc="-5" dirty="0">
                <a:latin typeface="Times New Roman" pitchFamily="18" charset="0"/>
                <a:cs typeface="Times New Roman" pitchFamily="18" charset="0"/>
              </a:rPr>
              <a:t>Hypothermia</a:t>
            </a:r>
          </a:p>
          <a:p>
            <a:pPr marL="755015" lvl="1" indent="-285750" algn="just">
              <a:spcBef>
                <a:spcPts val="1200"/>
              </a:spcBef>
              <a:buSzPct val="95000"/>
              <a:buFont typeface="Arial" pitchFamily="34" charset="0"/>
              <a:buChar char="•"/>
              <a:tabLst>
                <a:tab pos="628650" algn="l"/>
              </a:tabLst>
            </a:pPr>
            <a:r>
              <a:rPr lang="en-GB" sz="2400" spc="-5" dirty="0">
                <a:latin typeface="Times New Roman" pitchFamily="18" charset="0"/>
                <a:cs typeface="Times New Roman" pitchFamily="18" charset="0"/>
              </a:rPr>
              <a:t>Other conditions: Malignant</a:t>
            </a:r>
            <a:r>
              <a:rPr lang="en-GB" sz="2400" spc="-10" dirty="0">
                <a:latin typeface="Times New Roman" pitchFamily="18" charset="0"/>
                <a:cs typeface="Times New Roman" pitchFamily="18" charset="0"/>
              </a:rPr>
              <a:t> </a:t>
            </a:r>
            <a:r>
              <a:rPr lang="en-GB" sz="2400" spc="-5" dirty="0" err="1">
                <a:latin typeface="Times New Roman" pitchFamily="18" charset="0"/>
                <a:cs typeface="Times New Roman" pitchFamily="18" charset="0"/>
              </a:rPr>
              <a:t>tumors</a:t>
            </a:r>
            <a:r>
              <a:rPr lang="en-GB" sz="2400" spc="-5" dirty="0">
                <a:latin typeface="Times New Roman" pitchFamily="18" charset="0"/>
                <a:cs typeface="Times New Roman" pitchFamily="18" charset="0"/>
              </a:rPr>
              <a:t>, </a:t>
            </a:r>
            <a:r>
              <a:rPr lang="en-GB" sz="2400" dirty="0">
                <a:latin typeface="Times New Roman" pitchFamily="18" charset="0"/>
                <a:cs typeface="Times New Roman" pitchFamily="18" charset="0"/>
              </a:rPr>
              <a:t>Acidosis, Pregnancy, Hereditary spherocytosis, Optic neuritis</a:t>
            </a:r>
          </a:p>
          <a:p>
            <a:pPr marL="12065" algn="just">
              <a:lnSpc>
                <a:spcPct val="100000"/>
              </a:lnSpc>
              <a:spcBef>
                <a:spcPts val="1735"/>
              </a:spcBef>
              <a:buSzPct val="95833"/>
              <a:tabLst>
                <a:tab pos="153035" algn="l"/>
              </a:tabLst>
            </a:pPr>
            <a:endParaRPr lang="en-GB" sz="2400" spc="-5" dirty="0">
              <a:latin typeface="Times New Roman" pitchFamily="18" charset="0"/>
              <a:cs typeface="Times New Roman" pitchFamily="18" charset="0"/>
            </a:endParaRPr>
          </a:p>
          <a:p>
            <a:pPr marL="628015" lvl="1" indent="-158750" algn="just">
              <a:spcBef>
                <a:spcPts val="1200"/>
              </a:spcBef>
              <a:buSzPct val="95000"/>
              <a:buFont typeface="Wingdings"/>
              <a:buChar char=""/>
              <a:tabLst>
                <a:tab pos="628650" algn="l"/>
              </a:tabLst>
            </a:pPr>
            <a:endParaRPr sz="2000" dirty="0">
              <a:solidFill>
                <a:prstClr val="black"/>
              </a:solidFill>
              <a:latin typeface="Impact"/>
              <a:cs typeface="Impact"/>
            </a:endParaRPr>
          </a:p>
        </p:txBody>
      </p:sp>
      <p:sp>
        <p:nvSpPr>
          <p:cNvPr id="4" name="Text Placeholder 3"/>
          <p:cNvSpPr>
            <a:spLocks noGrp="1"/>
          </p:cNvSpPr>
          <p:nvPr>
            <p:ph type="body" idx="4294967295"/>
          </p:nvPr>
        </p:nvSpPr>
        <p:spPr>
          <a:xfrm>
            <a:off x="107505" y="299592"/>
            <a:ext cx="4464496" cy="676275"/>
          </a:xfrm>
        </p:spPr>
        <p:txBody>
          <a:bodyPr>
            <a:normAutofit fontScale="92500" lnSpcReduction="10000"/>
          </a:bodyPr>
          <a:lstStyle/>
          <a:p>
            <a:pPr marL="45720" indent="0" algn="ctr">
              <a:buNone/>
            </a:pPr>
            <a:r>
              <a:rPr lang="en-GB" sz="4400" b="1" dirty="0">
                <a:solidFill>
                  <a:srgbClr val="7030A0"/>
                </a:solidFill>
                <a:latin typeface="Times New Roman" pitchFamily="18" charset="0"/>
                <a:cs typeface="Times New Roman" pitchFamily="18" charset="0"/>
              </a:rPr>
              <a:t>Contraindications</a:t>
            </a:r>
          </a:p>
        </p:txBody>
      </p:sp>
    </p:spTree>
    <p:extLst>
      <p:ext uri="{BB962C8B-B14F-4D97-AF65-F5344CB8AC3E}">
        <p14:creationId xmlns:p14="http://schemas.microsoft.com/office/powerpoint/2010/main" val="4076729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8B93E8E-5DE1-FBD2-E1C5-7196EB4E61FD}"/>
              </a:ext>
            </a:extLst>
          </p:cNvPr>
          <p:cNvSpPr>
            <a:spLocks noGrp="1"/>
          </p:cNvSpPr>
          <p:nvPr>
            <p:ph type="title"/>
          </p:nvPr>
        </p:nvSpPr>
        <p:spPr>
          <a:xfrm>
            <a:off x="107504" y="188640"/>
            <a:ext cx="5576407" cy="1143000"/>
          </a:xfrm>
        </p:spPr>
        <p:txBody>
          <a:bodyPr/>
          <a:lstStyle/>
          <a:p>
            <a:pPr marL="0" indent="0">
              <a:buNone/>
            </a:pPr>
            <a:r>
              <a:rPr lang="en-US" dirty="0">
                <a:solidFill>
                  <a:srgbClr val="7030A0"/>
                </a:solidFill>
              </a:rPr>
              <a:t>Manual resuscitator</a:t>
            </a:r>
          </a:p>
        </p:txBody>
      </p:sp>
      <p:pic>
        <p:nvPicPr>
          <p:cNvPr id="4098" name="Picture 2" descr="The Ultimate Ambu Bag FAQ - AED Superstore Resource Center">
            <a:extLst>
              <a:ext uri="{FF2B5EF4-FFF2-40B4-BE49-F238E27FC236}">
                <a16:creationId xmlns:a16="http://schemas.microsoft.com/office/drawing/2014/main" id="{D9A2F245-9E79-B5DB-0BA8-29F0EF3C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31640"/>
            <a:ext cx="8352928"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0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404664"/>
            <a:ext cx="6512511" cy="1143000"/>
          </a:xfrm>
        </p:spPr>
        <p:txBody>
          <a:bodyPr anchor="t">
            <a:normAutofit/>
          </a:bodyPr>
          <a:lstStyle/>
          <a:p>
            <a:pPr marL="0" indent="0">
              <a:lnSpc>
                <a:spcPct val="90000"/>
              </a:lnSpc>
              <a:buNone/>
            </a:pPr>
            <a:r>
              <a:rPr lang="en-GB" sz="3200" b="1" dirty="0">
                <a:effectLst/>
              </a:rPr>
              <a:t>Indications for Oxygen Therapy</a:t>
            </a:r>
            <a:br>
              <a:rPr lang="en-GB" sz="3200" b="0" dirty="0"/>
            </a:br>
            <a:endParaRPr lang="en-GB" sz="3200" dirty="0"/>
          </a:p>
        </p:txBody>
      </p:sp>
      <p:sp>
        <p:nvSpPr>
          <p:cNvPr id="3" name="Text Placeholder 2"/>
          <p:cNvSpPr>
            <a:spLocks noGrp="1"/>
          </p:cNvSpPr>
          <p:nvPr>
            <p:ph sz="quarter" idx="13"/>
          </p:nvPr>
        </p:nvSpPr>
        <p:spPr>
          <a:xfrm>
            <a:off x="179512" y="1196752"/>
            <a:ext cx="8640960" cy="4320480"/>
          </a:xfrm>
        </p:spPr>
        <p:txBody>
          <a:bodyPr>
            <a:normAutofit fontScale="92500" lnSpcReduction="20000"/>
          </a:bodyPr>
          <a:lstStyle/>
          <a:p>
            <a:pPr>
              <a:lnSpc>
                <a:spcPct val="90000"/>
              </a:lnSpc>
              <a:buFont typeface="Wingdings" pitchFamily="2" charset="2"/>
              <a:buChar char="§"/>
            </a:pPr>
            <a:r>
              <a:rPr lang="en-GB" sz="2400" b="0" dirty="0">
                <a:latin typeface="Calibri" panose="020F0502020204030204" pitchFamily="34" charset="0"/>
                <a:cs typeface="Calibri" panose="020F0502020204030204" pitchFamily="34" charset="0"/>
              </a:rPr>
              <a:t>Documented hypoxemia </a:t>
            </a:r>
          </a:p>
          <a:p>
            <a:pPr>
              <a:lnSpc>
                <a:spcPct val="90000"/>
              </a:lnSpc>
              <a:buFont typeface="Wingdings" pitchFamily="2" charset="2"/>
              <a:buChar char="§"/>
            </a:pPr>
            <a:endParaRPr lang="en-GB" sz="2400" b="0" dirty="0">
              <a:latin typeface="Calibri" panose="020F0502020204030204" pitchFamily="34" charset="0"/>
              <a:cs typeface="Calibri" panose="020F0502020204030204" pitchFamily="34" charset="0"/>
            </a:endParaRPr>
          </a:p>
          <a:p>
            <a:pPr>
              <a:lnSpc>
                <a:spcPct val="90000"/>
              </a:lnSpc>
              <a:buFont typeface="Wingdings" pitchFamily="2" charset="2"/>
              <a:buChar char="§"/>
            </a:pPr>
            <a:r>
              <a:rPr lang="en-GB" sz="2400" b="0" dirty="0">
                <a:latin typeface="Calibri" panose="020F0502020204030204" pitchFamily="34" charset="0"/>
                <a:cs typeface="Calibri" panose="020F0502020204030204" pitchFamily="34" charset="0"/>
              </a:rPr>
              <a:t>Acute care situations in which hypoxemia is suspected</a:t>
            </a:r>
          </a:p>
          <a:p>
            <a:pPr>
              <a:lnSpc>
                <a:spcPct val="90000"/>
              </a:lnSpc>
              <a:buFont typeface="Wingdings" pitchFamily="2" charset="2"/>
              <a:buChar char="§"/>
            </a:pPr>
            <a:endParaRPr lang="en-GB" sz="2400" b="0" dirty="0">
              <a:latin typeface="Calibri" panose="020F0502020204030204" pitchFamily="34" charset="0"/>
              <a:cs typeface="Calibri" panose="020F0502020204030204" pitchFamily="34" charset="0"/>
            </a:endParaRPr>
          </a:p>
          <a:p>
            <a:pPr>
              <a:lnSpc>
                <a:spcPct val="90000"/>
              </a:lnSpc>
              <a:buFont typeface="Wingdings" pitchFamily="2" charset="2"/>
              <a:buChar char="§"/>
            </a:pPr>
            <a:r>
              <a:rPr lang="en-GB" sz="2400" b="0" dirty="0">
                <a:latin typeface="Calibri" panose="020F0502020204030204" pitchFamily="34" charset="0"/>
                <a:cs typeface="Calibri" panose="020F0502020204030204" pitchFamily="34" charset="0"/>
              </a:rPr>
              <a:t>Severe trauma</a:t>
            </a:r>
          </a:p>
          <a:p>
            <a:pPr>
              <a:lnSpc>
                <a:spcPct val="90000"/>
              </a:lnSpc>
              <a:buFont typeface="Wingdings" pitchFamily="2" charset="2"/>
              <a:buChar char="§"/>
            </a:pPr>
            <a:endParaRPr lang="en-GB" sz="2400" b="0" dirty="0">
              <a:latin typeface="Calibri" panose="020F0502020204030204" pitchFamily="34" charset="0"/>
              <a:cs typeface="Calibri" panose="020F0502020204030204" pitchFamily="34" charset="0"/>
            </a:endParaRPr>
          </a:p>
          <a:p>
            <a:pPr>
              <a:lnSpc>
                <a:spcPct val="90000"/>
              </a:lnSpc>
              <a:buFont typeface="Wingdings" pitchFamily="2" charset="2"/>
              <a:buChar char="§"/>
            </a:pPr>
            <a:r>
              <a:rPr lang="en-GB" sz="2400" b="0" dirty="0">
                <a:latin typeface="Calibri" panose="020F0502020204030204" pitchFamily="34" charset="0"/>
                <a:cs typeface="Calibri" panose="020F0502020204030204" pitchFamily="34" charset="0"/>
              </a:rPr>
              <a:t>Acute myocardial infarction</a:t>
            </a:r>
          </a:p>
          <a:p>
            <a:pPr>
              <a:lnSpc>
                <a:spcPct val="90000"/>
              </a:lnSpc>
              <a:buFont typeface="Wingdings" pitchFamily="2" charset="2"/>
              <a:buChar char="§"/>
            </a:pPr>
            <a:endParaRPr lang="en-GB" sz="2400" b="0" dirty="0">
              <a:latin typeface="Calibri" panose="020F0502020204030204" pitchFamily="34" charset="0"/>
              <a:cs typeface="Calibri" panose="020F0502020204030204" pitchFamily="34" charset="0"/>
            </a:endParaRPr>
          </a:p>
          <a:p>
            <a:pPr>
              <a:lnSpc>
                <a:spcPct val="90000"/>
              </a:lnSpc>
              <a:buFont typeface="Wingdings" pitchFamily="2" charset="2"/>
              <a:buChar char="§"/>
            </a:pPr>
            <a:r>
              <a:rPr lang="en-GB" sz="2400" b="0" dirty="0">
                <a:latin typeface="Calibri" panose="020F0502020204030204" pitchFamily="34" charset="0"/>
                <a:cs typeface="Calibri" panose="020F0502020204030204" pitchFamily="34" charset="0"/>
              </a:rPr>
              <a:t>Short term therapy (Post anaesthesia recovery)</a:t>
            </a:r>
          </a:p>
          <a:p>
            <a:pPr>
              <a:lnSpc>
                <a:spcPct val="90000"/>
              </a:lnSpc>
              <a:buFont typeface="Wingdings" pitchFamily="2" charset="2"/>
              <a:buChar char="§"/>
            </a:pPr>
            <a:endParaRPr lang="en-GB" sz="2400" dirty="0">
              <a:latin typeface="Calibri" panose="020F0502020204030204" pitchFamily="34" charset="0"/>
              <a:cs typeface="Calibri" panose="020F0502020204030204" pitchFamily="34" charset="0"/>
            </a:endParaRPr>
          </a:p>
          <a:p>
            <a:pPr>
              <a:lnSpc>
                <a:spcPct val="90000"/>
              </a:lnSpc>
              <a:buFont typeface="Wingdings" pitchFamily="2" charset="2"/>
              <a:buChar char="§"/>
            </a:pPr>
            <a:r>
              <a:rPr lang="en-GB" sz="2400" dirty="0">
                <a:latin typeface="Calibri" panose="020F0502020204030204" pitchFamily="34" charset="0"/>
                <a:cs typeface="Calibri" panose="020F0502020204030204" pitchFamily="34" charset="0"/>
              </a:rPr>
              <a:t>Increased metabolic demands, i.e. burns,  multiple injuries, and severe infections.</a:t>
            </a:r>
          </a:p>
          <a:p>
            <a:pPr>
              <a:lnSpc>
                <a:spcPct val="90000"/>
              </a:lnSpc>
              <a:buFont typeface="Wingdings" pitchFamily="2" charset="2"/>
              <a:buChar char="§"/>
            </a:pPr>
            <a:endParaRPr lang="en-GB" sz="1500" b="0" dirty="0"/>
          </a:p>
        </p:txBody>
      </p:sp>
    </p:spTree>
    <p:extLst>
      <p:ext uri="{BB962C8B-B14F-4D97-AF65-F5344CB8AC3E}">
        <p14:creationId xmlns:p14="http://schemas.microsoft.com/office/powerpoint/2010/main" val="3250943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D7FCFB6-E2B5-5C04-2248-F17D2251AE67}"/>
              </a:ext>
            </a:extLst>
          </p:cNvPr>
          <p:cNvSpPr>
            <a:spLocks noGrp="1"/>
          </p:cNvSpPr>
          <p:nvPr>
            <p:ph type="title"/>
          </p:nvPr>
        </p:nvSpPr>
        <p:spPr>
          <a:xfrm>
            <a:off x="86133" y="116632"/>
            <a:ext cx="8734339" cy="1143000"/>
          </a:xfrm>
        </p:spPr>
        <p:txBody>
          <a:bodyPr/>
          <a:lstStyle/>
          <a:p>
            <a:pPr marL="0" indent="0" algn="l">
              <a:buNone/>
            </a:pPr>
            <a:r>
              <a:rPr lang="en-US" sz="3200" dirty="0">
                <a:solidFill>
                  <a:srgbClr val="7030A0"/>
                </a:solidFill>
              </a:rPr>
              <a:t>AMBU Bag (</a:t>
            </a:r>
            <a:br>
              <a:rPr lang="en-US" sz="3200" dirty="0">
                <a:solidFill>
                  <a:srgbClr val="7030A0"/>
                </a:solidFill>
              </a:rPr>
            </a:br>
            <a:r>
              <a:rPr lang="en-US" sz="3200" dirty="0">
                <a:solidFill>
                  <a:srgbClr val="7030A0"/>
                </a:solidFill>
              </a:rPr>
              <a:t>Artificial Manual Breathing Unit)</a:t>
            </a:r>
          </a:p>
        </p:txBody>
      </p:sp>
      <p:pic>
        <p:nvPicPr>
          <p:cNvPr id="6" name="Picture 5">
            <a:extLst>
              <a:ext uri="{FF2B5EF4-FFF2-40B4-BE49-F238E27FC236}">
                <a16:creationId xmlns:a16="http://schemas.microsoft.com/office/drawing/2014/main" id="{172F5778-011B-1D78-6BA3-E23F551F279C}"/>
              </a:ext>
            </a:extLst>
          </p:cNvPr>
          <p:cNvPicPr>
            <a:picLocks noChangeAspect="1"/>
          </p:cNvPicPr>
          <p:nvPr/>
        </p:nvPicPr>
        <p:blipFill>
          <a:blip r:embed="rId2"/>
          <a:stretch>
            <a:fillRect/>
          </a:stretch>
        </p:blipFill>
        <p:spPr>
          <a:xfrm>
            <a:off x="179510" y="1280457"/>
            <a:ext cx="8734339" cy="4934902"/>
          </a:xfrm>
          <a:prstGeom prst="rect">
            <a:avLst/>
          </a:prstGeom>
          <a:noFill/>
        </p:spPr>
      </p:pic>
    </p:spTree>
    <p:extLst>
      <p:ext uri="{BB962C8B-B14F-4D97-AF65-F5344CB8AC3E}">
        <p14:creationId xmlns:p14="http://schemas.microsoft.com/office/powerpoint/2010/main" val="2843044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B1729D-65D5-CDC5-EF5B-8AAACF1F0C67}"/>
              </a:ext>
            </a:extLst>
          </p:cNvPr>
          <p:cNvPicPr>
            <a:picLocks noChangeAspect="1"/>
          </p:cNvPicPr>
          <p:nvPr/>
        </p:nvPicPr>
        <p:blipFill>
          <a:blip r:embed="rId2"/>
          <a:stretch>
            <a:fillRect/>
          </a:stretch>
        </p:blipFill>
        <p:spPr>
          <a:xfrm>
            <a:off x="320456" y="895220"/>
            <a:ext cx="8503087" cy="5067560"/>
          </a:xfrm>
          <a:prstGeom prst="rect">
            <a:avLst/>
          </a:prstGeom>
        </p:spPr>
      </p:pic>
    </p:spTree>
    <p:extLst>
      <p:ext uri="{BB962C8B-B14F-4D97-AF65-F5344CB8AC3E}">
        <p14:creationId xmlns:p14="http://schemas.microsoft.com/office/powerpoint/2010/main" val="521929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D8916C-7264-4F00-02B7-27B0D84C6D08}"/>
              </a:ext>
            </a:extLst>
          </p:cNvPr>
          <p:cNvPicPr>
            <a:picLocks noChangeAspect="1"/>
          </p:cNvPicPr>
          <p:nvPr/>
        </p:nvPicPr>
        <p:blipFill>
          <a:blip r:embed="rId2"/>
          <a:stretch>
            <a:fillRect/>
          </a:stretch>
        </p:blipFill>
        <p:spPr>
          <a:xfrm>
            <a:off x="63268" y="885694"/>
            <a:ext cx="9017463" cy="5086611"/>
          </a:xfrm>
          <a:prstGeom prst="rect">
            <a:avLst/>
          </a:prstGeom>
        </p:spPr>
      </p:pic>
    </p:spTree>
    <p:extLst>
      <p:ext uri="{BB962C8B-B14F-4D97-AF65-F5344CB8AC3E}">
        <p14:creationId xmlns:p14="http://schemas.microsoft.com/office/powerpoint/2010/main" val="84249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0C33A-D465-DDA5-A414-36F2F572DE42}"/>
              </a:ext>
            </a:extLst>
          </p:cNvPr>
          <p:cNvPicPr>
            <a:picLocks noChangeAspect="1"/>
          </p:cNvPicPr>
          <p:nvPr/>
        </p:nvPicPr>
        <p:blipFill>
          <a:blip r:embed="rId2"/>
          <a:stretch>
            <a:fillRect/>
          </a:stretch>
        </p:blipFill>
        <p:spPr>
          <a:xfrm>
            <a:off x="272829" y="892044"/>
            <a:ext cx="8598342" cy="5073911"/>
          </a:xfrm>
          <a:prstGeom prst="rect">
            <a:avLst/>
          </a:prstGeom>
        </p:spPr>
      </p:pic>
    </p:spTree>
    <p:extLst>
      <p:ext uri="{BB962C8B-B14F-4D97-AF65-F5344CB8AC3E}">
        <p14:creationId xmlns:p14="http://schemas.microsoft.com/office/powerpoint/2010/main" val="84566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CEF494-019E-A88E-AD66-72D87F0802BF}"/>
              </a:ext>
            </a:extLst>
          </p:cNvPr>
          <p:cNvPicPr>
            <a:picLocks noChangeAspect="1"/>
          </p:cNvPicPr>
          <p:nvPr/>
        </p:nvPicPr>
        <p:blipFill>
          <a:blip r:embed="rId2"/>
          <a:stretch>
            <a:fillRect/>
          </a:stretch>
        </p:blipFill>
        <p:spPr>
          <a:xfrm>
            <a:off x="63268" y="885694"/>
            <a:ext cx="9017463" cy="5086611"/>
          </a:xfrm>
          <a:prstGeom prst="rect">
            <a:avLst/>
          </a:prstGeom>
        </p:spPr>
      </p:pic>
    </p:spTree>
    <p:extLst>
      <p:ext uri="{BB962C8B-B14F-4D97-AF65-F5344CB8AC3E}">
        <p14:creationId xmlns:p14="http://schemas.microsoft.com/office/powerpoint/2010/main" val="853198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BB3F36-CBCE-DDE1-D701-D4F0554D4F64}"/>
              </a:ext>
            </a:extLst>
          </p:cNvPr>
          <p:cNvPicPr>
            <a:picLocks noChangeAspect="1"/>
          </p:cNvPicPr>
          <p:nvPr/>
        </p:nvPicPr>
        <p:blipFill>
          <a:blip r:embed="rId2"/>
          <a:stretch>
            <a:fillRect/>
          </a:stretch>
        </p:blipFill>
        <p:spPr>
          <a:xfrm>
            <a:off x="63268" y="872993"/>
            <a:ext cx="9017463" cy="5112013"/>
          </a:xfrm>
          <a:prstGeom prst="rect">
            <a:avLst/>
          </a:prstGeom>
        </p:spPr>
      </p:pic>
    </p:spTree>
    <p:extLst>
      <p:ext uri="{BB962C8B-B14F-4D97-AF65-F5344CB8AC3E}">
        <p14:creationId xmlns:p14="http://schemas.microsoft.com/office/powerpoint/2010/main" val="13675949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9F1895-7258-9A09-AB1A-27744588449E}"/>
              </a:ext>
            </a:extLst>
          </p:cNvPr>
          <p:cNvPicPr>
            <a:picLocks noChangeAspect="1"/>
          </p:cNvPicPr>
          <p:nvPr/>
        </p:nvPicPr>
        <p:blipFill>
          <a:blip r:embed="rId2"/>
          <a:stretch>
            <a:fillRect/>
          </a:stretch>
        </p:blipFill>
        <p:spPr>
          <a:xfrm>
            <a:off x="253778" y="892044"/>
            <a:ext cx="8636444" cy="5073911"/>
          </a:xfrm>
          <a:prstGeom prst="rect">
            <a:avLst/>
          </a:prstGeom>
        </p:spPr>
      </p:pic>
    </p:spTree>
    <p:extLst>
      <p:ext uri="{BB962C8B-B14F-4D97-AF65-F5344CB8AC3E}">
        <p14:creationId xmlns:p14="http://schemas.microsoft.com/office/powerpoint/2010/main" val="45252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1D62EF-5459-E5E1-2B10-8D77487C1EFC}"/>
              </a:ext>
            </a:extLst>
          </p:cNvPr>
          <p:cNvPicPr>
            <a:picLocks noChangeAspect="1"/>
          </p:cNvPicPr>
          <p:nvPr/>
        </p:nvPicPr>
        <p:blipFill>
          <a:blip r:embed="rId2"/>
          <a:stretch>
            <a:fillRect/>
          </a:stretch>
        </p:blipFill>
        <p:spPr>
          <a:xfrm>
            <a:off x="53743" y="892044"/>
            <a:ext cx="9036514" cy="5073911"/>
          </a:xfrm>
          <a:prstGeom prst="rect">
            <a:avLst/>
          </a:prstGeom>
        </p:spPr>
      </p:pic>
    </p:spTree>
    <p:extLst>
      <p:ext uri="{BB962C8B-B14F-4D97-AF65-F5344CB8AC3E}">
        <p14:creationId xmlns:p14="http://schemas.microsoft.com/office/powerpoint/2010/main" val="287916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CD4C49-AED8-226B-1F00-B333D2D6326E}"/>
              </a:ext>
            </a:extLst>
          </p:cNvPr>
          <p:cNvPicPr>
            <a:picLocks noChangeAspect="1"/>
          </p:cNvPicPr>
          <p:nvPr/>
        </p:nvPicPr>
        <p:blipFill>
          <a:blip r:embed="rId2"/>
          <a:stretch>
            <a:fillRect/>
          </a:stretch>
        </p:blipFill>
        <p:spPr>
          <a:xfrm>
            <a:off x="244252" y="872993"/>
            <a:ext cx="8655495" cy="5112013"/>
          </a:xfrm>
          <a:prstGeom prst="rect">
            <a:avLst/>
          </a:prstGeom>
        </p:spPr>
      </p:pic>
    </p:spTree>
    <p:extLst>
      <p:ext uri="{BB962C8B-B14F-4D97-AF65-F5344CB8AC3E}">
        <p14:creationId xmlns:p14="http://schemas.microsoft.com/office/powerpoint/2010/main" val="2018423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C0398C-4A4E-92D2-AE38-FE6CF4286DE6}"/>
              </a:ext>
            </a:extLst>
          </p:cNvPr>
          <p:cNvPicPr>
            <a:picLocks noChangeAspect="1"/>
          </p:cNvPicPr>
          <p:nvPr/>
        </p:nvPicPr>
        <p:blipFill>
          <a:blip r:embed="rId2"/>
          <a:stretch>
            <a:fillRect/>
          </a:stretch>
        </p:blipFill>
        <p:spPr>
          <a:xfrm>
            <a:off x="266478" y="882519"/>
            <a:ext cx="8611043" cy="5092962"/>
          </a:xfrm>
          <a:prstGeom prst="rect">
            <a:avLst/>
          </a:prstGeom>
        </p:spPr>
      </p:pic>
    </p:spTree>
    <p:extLst>
      <p:ext uri="{BB962C8B-B14F-4D97-AF65-F5344CB8AC3E}">
        <p14:creationId xmlns:p14="http://schemas.microsoft.com/office/powerpoint/2010/main" val="91880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4294967295"/>
          </p:nvPr>
        </p:nvSpPr>
        <p:spPr>
          <a:xfrm>
            <a:off x="395536" y="620688"/>
            <a:ext cx="7923213" cy="5365750"/>
          </a:xfrm>
        </p:spPr>
        <p:txBody>
          <a:bodyPr>
            <a:normAutofit lnSpcReduction="10000"/>
          </a:bodyPr>
          <a:lstStyle/>
          <a:p>
            <a:pPr marL="45720" indent="0" algn="l">
              <a:buNone/>
            </a:pPr>
            <a:r>
              <a:rPr lang="en-GB" dirty="0"/>
              <a:t> </a:t>
            </a:r>
            <a:r>
              <a:rPr lang="en-GB" sz="2600" dirty="0">
                <a:latin typeface="Times New Roman" pitchFamily="18" charset="0"/>
                <a:cs typeface="Times New Roman" pitchFamily="18" charset="0"/>
              </a:rPr>
              <a:t>Documented hypoxemia</a:t>
            </a:r>
          </a:p>
          <a:p>
            <a:pPr marL="45720" indent="0" algn="l">
              <a:buNone/>
            </a:pPr>
            <a:endParaRPr lang="en-GB" sz="2600" dirty="0">
              <a:latin typeface="Times New Roman" pitchFamily="18" charset="0"/>
              <a:cs typeface="Times New Roman" pitchFamily="18" charset="0"/>
            </a:endParaRPr>
          </a:p>
          <a:p>
            <a:pPr algn="l"/>
            <a:r>
              <a:rPr lang="en-GB" sz="2600" dirty="0">
                <a:latin typeface="Times New Roman" pitchFamily="18" charset="0"/>
                <a:cs typeface="Times New Roman" pitchFamily="18" charset="0"/>
              </a:rPr>
              <a:t> In adults, children, and infants older than 28 days:</a:t>
            </a:r>
          </a:p>
          <a:p>
            <a:pPr marL="45720" indent="0" algn="ctr">
              <a:buNone/>
            </a:pPr>
            <a:r>
              <a:rPr lang="en-GB" sz="2600" dirty="0">
                <a:latin typeface="Times New Roman" pitchFamily="18" charset="0"/>
                <a:cs typeface="Times New Roman" pitchFamily="18" charset="0"/>
              </a:rPr>
              <a:t>    PaO2 of &lt; 60 mmHg  or (SaO2) of &lt; 90% in room air </a:t>
            </a:r>
          </a:p>
          <a:p>
            <a:pPr marL="45720" indent="0" algn="l">
              <a:buNone/>
            </a:pPr>
            <a:r>
              <a:rPr lang="en-GB" sz="2600" dirty="0">
                <a:latin typeface="Times New Roman" pitchFamily="18" charset="0"/>
                <a:cs typeface="Times New Roman" pitchFamily="18" charset="0"/>
              </a:rPr>
              <a:t>                                    or </a:t>
            </a:r>
          </a:p>
          <a:p>
            <a:pPr marL="365760" lvl="1" indent="0" algn="ctr">
              <a:buNone/>
            </a:pPr>
            <a:r>
              <a:rPr lang="en-GB" sz="2600" dirty="0">
                <a:solidFill>
                  <a:schemeClr val="tx1"/>
                </a:solidFill>
                <a:latin typeface="Times New Roman" pitchFamily="18" charset="0"/>
                <a:cs typeface="Times New Roman" pitchFamily="18" charset="0"/>
              </a:rPr>
              <a:t>PaO2 and/or SaO2 below desirable range for specific clinical situation</a:t>
            </a:r>
          </a:p>
          <a:p>
            <a:pPr algn="l"/>
            <a:endParaRPr lang="en-GB" sz="2600" dirty="0">
              <a:latin typeface="Times New Roman" pitchFamily="18" charset="0"/>
              <a:cs typeface="Times New Roman" pitchFamily="18" charset="0"/>
            </a:endParaRPr>
          </a:p>
          <a:p>
            <a:pPr algn="l"/>
            <a:r>
              <a:rPr lang="en-GB" sz="2600" dirty="0">
                <a:latin typeface="Times New Roman" pitchFamily="18" charset="0"/>
                <a:cs typeface="Times New Roman" pitchFamily="18" charset="0"/>
              </a:rPr>
              <a:t>In neonates: PaO2 &lt; 50 mmHg </a:t>
            </a:r>
          </a:p>
          <a:p>
            <a:pPr marL="45720" indent="0" algn="l">
              <a:buNone/>
            </a:pPr>
            <a:r>
              <a:rPr lang="en-GB" sz="2600" dirty="0">
                <a:latin typeface="Times New Roman" pitchFamily="18" charset="0"/>
                <a:cs typeface="Times New Roman" pitchFamily="18" charset="0"/>
              </a:rPr>
              <a:t>                    SaO2 &lt;  88% </a:t>
            </a:r>
          </a:p>
          <a:p>
            <a:pPr marL="45720" indent="0" algn="ctr">
              <a:buNone/>
            </a:pPr>
            <a:r>
              <a:rPr lang="en-GB" sz="2600" dirty="0">
                <a:latin typeface="Times New Roman" pitchFamily="18" charset="0"/>
                <a:cs typeface="Times New Roman" pitchFamily="18" charset="0"/>
              </a:rPr>
              <a:t>              capillary oxygen tension (PcO2) &lt; 40mmHg</a:t>
            </a:r>
            <a:r>
              <a:rPr lang="en-GB" sz="3100" dirty="0">
                <a:latin typeface="Times New Roman" pitchFamily="18" charset="0"/>
                <a:cs typeface="Times New Roman" pitchFamily="18" charset="0"/>
              </a:rPr>
              <a:t>	</a:t>
            </a:r>
          </a:p>
        </p:txBody>
      </p:sp>
    </p:spTree>
    <p:extLst>
      <p:ext uri="{BB962C8B-B14F-4D97-AF65-F5344CB8AC3E}">
        <p14:creationId xmlns:p14="http://schemas.microsoft.com/office/powerpoint/2010/main" val="3409390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6E0237-4765-8ED5-6B20-AE7E981DF33C}"/>
              </a:ext>
            </a:extLst>
          </p:cNvPr>
          <p:cNvPicPr>
            <a:picLocks noChangeAspect="1"/>
          </p:cNvPicPr>
          <p:nvPr/>
        </p:nvPicPr>
        <p:blipFill>
          <a:blip r:embed="rId2"/>
          <a:stretch>
            <a:fillRect/>
          </a:stretch>
        </p:blipFill>
        <p:spPr>
          <a:xfrm>
            <a:off x="56918" y="892044"/>
            <a:ext cx="9030164" cy="5073911"/>
          </a:xfrm>
          <a:prstGeom prst="rect">
            <a:avLst/>
          </a:prstGeom>
        </p:spPr>
      </p:pic>
    </p:spTree>
    <p:extLst>
      <p:ext uri="{BB962C8B-B14F-4D97-AF65-F5344CB8AC3E}">
        <p14:creationId xmlns:p14="http://schemas.microsoft.com/office/powerpoint/2010/main" val="890566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5DD2E-7434-819B-E7F7-EC3ECD0E76D2}"/>
              </a:ext>
            </a:extLst>
          </p:cNvPr>
          <p:cNvPicPr>
            <a:picLocks noChangeAspect="1"/>
          </p:cNvPicPr>
          <p:nvPr/>
        </p:nvPicPr>
        <p:blipFill>
          <a:blip r:embed="rId2"/>
          <a:stretch>
            <a:fillRect/>
          </a:stretch>
        </p:blipFill>
        <p:spPr>
          <a:xfrm>
            <a:off x="63268" y="882519"/>
            <a:ext cx="9017463" cy="5092962"/>
          </a:xfrm>
          <a:prstGeom prst="rect">
            <a:avLst/>
          </a:prstGeom>
        </p:spPr>
      </p:pic>
    </p:spTree>
    <p:extLst>
      <p:ext uri="{BB962C8B-B14F-4D97-AF65-F5344CB8AC3E}">
        <p14:creationId xmlns:p14="http://schemas.microsoft.com/office/powerpoint/2010/main" val="2287451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F7301-42CF-7971-35DF-4A06D21E7DAF}"/>
              </a:ext>
            </a:extLst>
          </p:cNvPr>
          <p:cNvPicPr>
            <a:picLocks noChangeAspect="1"/>
          </p:cNvPicPr>
          <p:nvPr/>
        </p:nvPicPr>
        <p:blipFill>
          <a:blip r:embed="rId2"/>
          <a:stretch>
            <a:fillRect/>
          </a:stretch>
        </p:blipFill>
        <p:spPr>
          <a:xfrm>
            <a:off x="295055" y="885694"/>
            <a:ext cx="8553890" cy="5086611"/>
          </a:xfrm>
          <a:prstGeom prst="rect">
            <a:avLst/>
          </a:prstGeom>
        </p:spPr>
      </p:pic>
    </p:spTree>
    <p:extLst>
      <p:ext uri="{BB962C8B-B14F-4D97-AF65-F5344CB8AC3E}">
        <p14:creationId xmlns:p14="http://schemas.microsoft.com/office/powerpoint/2010/main" val="4257723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98B8E-10DC-A16B-79FE-155128922E6F}"/>
              </a:ext>
            </a:extLst>
          </p:cNvPr>
          <p:cNvPicPr>
            <a:picLocks noChangeAspect="1"/>
          </p:cNvPicPr>
          <p:nvPr/>
        </p:nvPicPr>
        <p:blipFill>
          <a:blip r:embed="rId2"/>
          <a:stretch>
            <a:fillRect/>
          </a:stretch>
        </p:blipFill>
        <p:spPr>
          <a:xfrm>
            <a:off x="0" y="915810"/>
            <a:ext cx="9144000" cy="5026380"/>
          </a:xfrm>
          <a:prstGeom prst="rect">
            <a:avLst/>
          </a:prstGeom>
        </p:spPr>
      </p:pic>
    </p:spTree>
    <p:extLst>
      <p:ext uri="{BB962C8B-B14F-4D97-AF65-F5344CB8AC3E}">
        <p14:creationId xmlns:p14="http://schemas.microsoft.com/office/powerpoint/2010/main" val="1442082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FFE86-2828-EAFD-7446-0DAFCED5156E}"/>
              </a:ext>
            </a:extLst>
          </p:cNvPr>
          <p:cNvPicPr>
            <a:picLocks noChangeAspect="1"/>
          </p:cNvPicPr>
          <p:nvPr/>
        </p:nvPicPr>
        <p:blipFill>
          <a:blip r:embed="rId2"/>
          <a:stretch>
            <a:fillRect/>
          </a:stretch>
        </p:blipFill>
        <p:spPr>
          <a:xfrm>
            <a:off x="168048" y="892044"/>
            <a:ext cx="8807903" cy="5073911"/>
          </a:xfrm>
          <a:prstGeom prst="rect">
            <a:avLst/>
          </a:prstGeom>
        </p:spPr>
      </p:pic>
    </p:spTree>
    <p:extLst>
      <p:ext uri="{BB962C8B-B14F-4D97-AF65-F5344CB8AC3E}">
        <p14:creationId xmlns:p14="http://schemas.microsoft.com/office/powerpoint/2010/main" val="4013223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068FC-C6D2-A401-2EF3-6687867C4E5A}"/>
              </a:ext>
            </a:extLst>
          </p:cNvPr>
          <p:cNvPicPr>
            <a:picLocks noChangeAspect="1"/>
          </p:cNvPicPr>
          <p:nvPr/>
        </p:nvPicPr>
        <p:blipFill>
          <a:blip r:embed="rId2"/>
          <a:stretch>
            <a:fillRect/>
          </a:stretch>
        </p:blipFill>
        <p:spPr>
          <a:xfrm>
            <a:off x="104545" y="882519"/>
            <a:ext cx="8934909" cy="5092962"/>
          </a:xfrm>
          <a:prstGeom prst="rect">
            <a:avLst/>
          </a:prstGeom>
        </p:spPr>
      </p:pic>
    </p:spTree>
    <p:extLst>
      <p:ext uri="{BB962C8B-B14F-4D97-AF65-F5344CB8AC3E}">
        <p14:creationId xmlns:p14="http://schemas.microsoft.com/office/powerpoint/2010/main" val="3869475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7DCB85-7477-E716-2891-C9F0FA8D3E14}"/>
              </a:ext>
            </a:extLst>
          </p:cNvPr>
          <p:cNvPicPr>
            <a:picLocks noChangeAspect="1"/>
          </p:cNvPicPr>
          <p:nvPr/>
        </p:nvPicPr>
        <p:blipFill>
          <a:blip r:embed="rId2"/>
          <a:stretch>
            <a:fillRect/>
          </a:stretch>
        </p:blipFill>
        <p:spPr>
          <a:xfrm>
            <a:off x="129946" y="892044"/>
            <a:ext cx="8884107" cy="5073911"/>
          </a:xfrm>
          <a:prstGeom prst="rect">
            <a:avLst/>
          </a:prstGeom>
        </p:spPr>
      </p:pic>
    </p:spTree>
    <p:extLst>
      <p:ext uri="{BB962C8B-B14F-4D97-AF65-F5344CB8AC3E}">
        <p14:creationId xmlns:p14="http://schemas.microsoft.com/office/powerpoint/2010/main" val="29998573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832E8-02F6-3A58-E40A-CBCB7BA03C60}"/>
              </a:ext>
            </a:extLst>
          </p:cNvPr>
          <p:cNvPicPr>
            <a:picLocks noChangeAspect="1"/>
          </p:cNvPicPr>
          <p:nvPr/>
        </p:nvPicPr>
        <p:blipFill>
          <a:blip r:embed="rId2"/>
          <a:stretch>
            <a:fillRect/>
          </a:stretch>
        </p:blipFill>
        <p:spPr>
          <a:xfrm>
            <a:off x="148997" y="882519"/>
            <a:ext cx="8846005" cy="5092962"/>
          </a:xfrm>
          <a:prstGeom prst="rect">
            <a:avLst/>
          </a:prstGeom>
        </p:spPr>
      </p:pic>
    </p:spTree>
    <p:extLst>
      <p:ext uri="{BB962C8B-B14F-4D97-AF65-F5344CB8AC3E}">
        <p14:creationId xmlns:p14="http://schemas.microsoft.com/office/powerpoint/2010/main" val="38871203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88147E-D5E7-7BC0-AD85-1C943026828E}"/>
              </a:ext>
            </a:extLst>
          </p:cNvPr>
          <p:cNvPicPr>
            <a:picLocks noChangeAspect="1"/>
          </p:cNvPicPr>
          <p:nvPr/>
        </p:nvPicPr>
        <p:blipFill>
          <a:blip r:embed="rId2"/>
          <a:stretch>
            <a:fillRect/>
          </a:stretch>
        </p:blipFill>
        <p:spPr>
          <a:xfrm>
            <a:off x="53743" y="892044"/>
            <a:ext cx="9036514" cy="5073911"/>
          </a:xfrm>
          <a:prstGeom prst="rect">
            <a:avLst/>
          </a:prstGeom>
        </p:spPr>
      </p:pic>
    </p:spTree>
    <p:extLst>
      <p:ext uri="{BB962C8B-B14F-4D97-AF65-F5344CB8AC3E}">
        <p14:creationId xmlns:p14="http://schemas.microsoft.com/office/powerpoint/2010/main" val="3117399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5736" y="476672"/>
            <a:ext cx="4968552" cy="1015663"/>
          </a:xfrm>
          <a:prstGeom prst="rect">
            <a:avLst/>
          </a:prstGeom>
          <a:noFill/>
        </p:spPr>
        <p:txBody>
          <a:bodyPr wrap="square" rtlCol="0">
            <a:spAutoFit/>
          </a:bodyPr>
          <a:lstStyle/>
          <a:p>
            <a:r>
              <a:rPr lang="en-GB" sz="6000" b="1" dirty="0">
                <a:solidFill>
                  <a:srgbClr val="7030A0"/>
                </a:solidFill>
                <a:latin typeface="Times New Roman" pitchFamily="18" charset="0"/>
                <a:cs typeface="Times New Roman" pitchFamily="18" charset="0"/>
              </a:rPr>
              <a:t>THANK YOU</a:t>
            </a:r>
          </a:p>
        </p:txBody>
      </p:sp>
    </p:spTree>
    <p:extLst>
      <p:ext uri="{BB962C8B-B14F-4D97-AF65-F5344CB8AC3E}">
        <p14:creationId xmlns:p14="http://schemas.microsoft.com/office/powerpoint/2010/main" val="111991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608" y="246062"/>
            <a:ext cx="9937104" cy="1238722"/>
          </a:xfrm>
        </p:spPr>
        <p:txBody>
          <a:bodyPr/>
          <a:lstStyle/>
          <a:p>
            <a:pPr marL="0" indent="0" algn="ctr">
              <a:buNone/>
            </a:pPr>
            <a:r>
              <a:rPr lang="en-GB" sz="4400" b="1" dirty="0">
                <a:solidFill>
                  <a:srgbClr val="7030A0"/>
                </a:solidFill>
                <a:effectLst/>
                <a:latin typeface="Times New Roman" pitchFamily="18" charset="0"/>
                <a:cs typeface="Times New Roman" pitchFamily="18" charset="0"/>
              </a:rPr>
              <a:t>Oxygen Flux and Requirements</a:t>
            </a:r>
          </a:p>
        </p:txBody>
      </p:sp>
      <p:sp>
        <p:nvSpPr>
          <p:cNvPr id="3" name="Content Placeholder 2"/>
          <p:cNvSpPr>
            <a:spLocks noGrp="1"/>
          </p:cNvSpPr>
          <p:nvPr>
            <p:ph sz="quarter" idx="4294967295"/>
          </p:nvPr>
        </p:nvSpPr>
        <p:spPr>
          <a:xfrm>
            <a:off x="251520" y="1484785"/>
            <a:ext cx="8712968" cy="3672408"/>
          </a:xfrm>
        </p:spPr>
        <p:txBody>
          <a:bodyPr>
            <a:normAutofit/>
          </a:bodyPr>
          <a:lstStyle/>
          <a:p>
            <a:pPr>
              <a:buFont typeface="Arial" pitchFamily="34" charset="0"/>
              <a:buChar char="•"/>
            </a:pPr>
            <a:r>
              <a:rPr lang="en-GB" sz="2400" dirty="0">
                <a:latin typeface="Times New Roman" pitchFamily="18" charset="0"/>
                <a:cs typeface="Times New Roman" pitchFamily="18" charset="0"/>
              </a:rPr>
              <a:t>The supply of oxygen is dependent upon the </a:t>
            </a:r>
            <a:r>
              <a:rPr lang="en-GB" sz="2400" dirty="0" err="1">
                <a:latin typeface="Times New Roman" pitchFamily="18" charset="0"/>
                <a:cs typeface="Times New Roman" pitchFamily="18" charset="0"/>
              </a:rPr>
              <a:t>hemoglobin</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Hb</a:t>
            </a:r>
            <a:r>
              <a:rPr lang="en-GB" sz="2400" dirty="0">
                <a:latin typeface="Times New Roman" pitchFamily="18" charset="0"/>
                <a:cs typeface="Times New Roman" pitchFamily="18" charset="0"/>
              </a:rPr>
              <a:t>), O2 saturation % (SaO2) and cardiac output (Q in mL/min).</a:t>
            </a:r>
          </a:p>
          <a:p>
            <a:pPr>
              <a:buFont typeface="Arial" pitchFamily="34" charset="0"/>
              <a:buChar char="•"/>
            </a:pPr>
            <a:endParaRPr lang="en-GB" sz="2400" dirty="0">
              <a:latin typeface="Times New Roman" pitchFamily="18" charset="0"/>
              <a:cs typeface="Times New Roman" pitchFamily="18" charset="0"/>
            </a:endParaRPr>
          </a:p>
          <a:p>
            <a:pPr>
              <a:buFont typeface="Arial" pitchFamily="34" charset="0"/>
              <a:buChar char="•"/>
            </a:pPr>
            <a:r>
              <a:rPr lang="en-GB" sz="2400" dirty="0">
                <a:latin typeface="Times New Roman" pitchFamily="18" charset="0"/>
                <a:cs typeface="Times New Roman" pitchFamily="18" charset="0"/>
              </a:rPr>
              <a:t>"Oxygen flux" denotes the total amount of oxygen  delivered to the body per minute and is given by the  equation:</a:t>
            </a:r>
          </a:p>
          <a:p>
            <a:pPr>
              <a:buFont typeface="Arial" pitchFamily="34" charset="0"/>
              <a:buChar char="•"/>
            </a:pPr>
            <a:endParaRPr lang="en-GB" sz="2400" dirty="0">
              <a:latin typeface="Times New Roman" pitchFamily="18" charset="0"/>
              <a:cs typeface="Times New Roman" pitchFamily="18" charset="0"/>
            </a:endParaRPr>
          </a:p>
          <a:p>
            <a:pPr>
              <a:buFont typeface="Arial" pitchFamily="34" charset="0"/>
              <a:buChar char="•"/>
            </a:pPr>
            <a:r>
              <a:rPr lang="en-GB" sz="2400" dirty="0">
                <a:latin typeface="Times New Roman" pitchFamily="18" charset="0"/>
                <a:cs typeface="Times New Roman" pitchFamily="18" charset="0"/>
              </a:rPr>
              <a:t>Oxygen flux = 1.34 x </a:t>
            </a:r>
            <a:r>
              <a:rPr lang="en-GB" sz="2400" dirty="0" err="1">
                <a:latin typeface="Times New Roman" pitchFamily="18" charset="0"/>
                <a:cs typeface="Times New Roman" pitchFamily="18" charset="0"/>
              </a:rPr>
              <a:t>Hb</a:t>
            </a:r>
            <a:r>
              <a:rPr lang="en-GB" sz="2400" dirty="0">
                <a:latin typeface="Times New Roman" pitchFamily="18" charset="0"/>
                <a:cs typeface="Times New Roman" pitchFamily="18" charset="0"/>
              </a:rPr>
              <a:t> in g/</a:t>
            </a:r>
            <a:r>
              <a:rPr lang="en-GB" sz="2400" dirty="0" err="1">
                <a:latin typeface="Times New Roman" pitchFamily="18" charset="0"/>
                <a:cs typeface="Times New Roman" pitchFamily="18" charset="0"/>
              </a:rPr>
              <a:t>dL</a:t>
            </a:r>
            <a:r>
              <a:rPr lang="en-GB" sz="2400" dirty="0">
                <a:latin typeface="Times New Roman" pitchFamily="18" charset="0"/>
                <a:cs typeface="Times New Roman" pitchFamily="18" charset="0"/>
              </a:rPr>
              <a:t> x (SaO2/100) x Q/100</a:t>
            </a:r>
          </a:p>
          <a:p>
            <a:endParaRPr lang="en-GB" sz="2400" dirty="0">
              <a:latin typeface="Times New Roman" pitchFamily="18" charset="0"/>
              <a:cs typeface="Times New Roman" pitchFamily="18" charset="0"/>
            </a:endParaRPr>
          </a:p>
        </p:txBody>
      </p:sp>
    </p:spTree>
    <p:extLst>
      <p:ext uri="{BB962C8B-B14F-4D97-AF65-F5344CB8AC3E}">
        <p14:creationId xmlns:p14="http://schemas.microsoft.com/office/powerpoint/2010/main" val="103789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696" y="227372"/>
            <a:ext cx="6512511" cy="1143000"/>
          </a:xfrm>
        </p:spPr>
        <p:txBody>
          <a:bodyPr/>
          <a:lstStyle/>
          <a:p>
            <a:pPr marL="0" indent="0" algn="ctr">
              <a:buNone/>
            </a:pPr>
            <a:r>
              <a:rPr lang="en-GB" sz="4400" b="1" dirty="0">
                <a:solidFill>
                  <a:srgbClr val="7030A0"/>
                </a:solidFill>
                <a:effectLst/>
                <a:latin typeface="Times New Roman" pitchFamily="18" charset="0"/>
                <a:cs typeface="Times New Roman" pitchFamily="18" charset="0"/>
              </a:rPr>
              <a:t>Assessment</a:t>
            </a:r>
            <a:br>
              <a:rPr lang="en-GB" dirty="0">
                <a:solidFill>
                  <a:srgbClr val="7030A0"/>
                </a:solidFill>
              </a:rPr>
            </a:br>
            <a:endParaRPr lang="en-GB" dirty="0">
              <a:solidFill>
                <a:srgbClr val="7030A0"/>
              </a:solidFill>
            </a:endParaRPr>
          </a:p>
        </p:txBody>
      </p:sp>
      <p:sp>
        <p:nvSpPr>
          <p:cNvPr id="3" name="Content Placeholder 2"/>
          <p:cNvSpPr>
            <a:spLocks noGrp="1"/>
          </p:cNvSpPr>
          <p:nvPr>
            <p:ph sz="quarter" idx="4294967295"/>
          </p:nvPr>
        </p:nvSpPr>
        <p:spPr>
          <a:xfrm>
            <a:off x="0" y="908720"/>
            <a:ext cx="7775575" cy="1727200"/>
          </a:xfrm>
        </p:spPr>
        <p:txBody>
          <a:bodyPr>
            <a:noAutofit/>
          </a:bodyPr>
          <a:lstStyle/>
          <a:p>
            <a:pPr marL="45720" indent="0">
              <a:buNone/>
            </a:pPr>
            <a:r>
              <a:rPr lang="en-GB" sz="2400" dirty="0">
                <a:latin typeface="Times New Roman" pitchFamily="18" charset="0"/>
                <a:cs typeface="Times New Roman" pitchFamily="18" charset="0"/>
              </a:rPr>
              <a:t>The need for oxygen therapy should be assessed by:</a:t>
            </a:r>
          </a:p>
          <a:p>
            <a:pPr marL="45720" indent="0">
              <a:buNone/>
            </a:pPr>
            <a:r>
              <a:rPr lang="en-GB" sz="2400" dirty="0">
                <a:latin typeface="Times New Roman" pitchFamily="18" charset="0"/>
                <a:cs typeface="Times New Roman" pitchFamily="18" charset="0"/>
              </a:rPr>
              <a:t>1.Clinical assessment findings.</a:t>
            </a:r>
          </a:p>
          <a:p>
            <a:pPr marL="45720" indent="0">
              <a:buNone/>
            </a:pPr>
            <a:r>
              <a:rPr lang="en-GB" sz="2400" dirty="0">
                <a:latin typeface="Times New Roman" pitchFamily="18" charset="0"/>
                <a:cs typeface="Times New Roman" pitchFamily="18" charset="0"/>
              </a:rPr>
              <a:t>2.Measurement of inadequate oxygen saturations by</a:t>
            </a:r>
          </a:p>
          <a:p>
            <a:pPr marL="342900" indent="-342900">
              <a:buFont typeface="Arial" pitchFamily="34" charset="0"/>
              <a:buChar char="•"/>
            </a:pPr>
            <a:r>
              <a:rPr lang="en-GB" sz="2400" dirty="0">
                <a:latin typeface="Times New Roman" pitchFamily="18" charset="0"/>
                <a:cs typeface="Times New Roman" pitchFamily="18" charset="0"/>
              </a:rPr>
              <a:t>non-invasive  methods like Pulse oximetry</a:t>
            </a:r>
          </a:p>
          <a:p>
            <a:pPr marL="342900" indent="-342900">
              <a:buFont typeface="Arial" pitchFamily="34" charset="0"/>
              <a:buChar char="•"/>
            </a:pPr>
            <a:r>
              <a:rPr lang="en-GB" sz="2400" dirty="0">
                <a:latin typeface="Times New Roman" pitchFamily="18" charset="0"/>
                <a:cs typeface="Times New Roman" pitchFamily="18" charset="0"/>
              </a:rPr>
              <a:t>invasive or Arterial blood gas monitoring( PaO2, SpO2)</a:t>
            </a:r>
          </a:p>
          <a:p>
            <a:pPr marL="45720" indent="0">
              <a:buNone/>
            </a:pPr>
            <a:endParaRPr lang="en-GB" sz="24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429000"/>
            <a:ext cx="2543175"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326396"/>
            <a:ext cx="2318611" cy="247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110862"/>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19823</TotalTime>
  <Words>2246</Words>
  <Application>Microsoft Office PowerPoint</Application>
  <PresentationFormat>On-screen Show (4:3)</PresentationFormat>
  <Paragraphs>458</Paragraphs>
  <Slides>79</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79</vt:i4>
      </vt:variant>
    </vt:vector>
  </HeadingPairs>
  <TitlesOfParts>
    <vt:vector size="93" baseType="lpstr">
      <vt:lpstr>Agency FB</vt:lpstr>
      <vt:lpstr>Arial</vt:lpstr>
      <vt:lpstr>Calibri</vt:lpstr>
      <vt:lpstr>Comic Sans MS</vt:lpstr>
      <vt:lpstr>Constantia</vt:lpstr>
      <vt:lpstr>Georgia</vt:lpstr>
      <vt:lpstr>Impact</vt:lpstr>
      <vt:lpstr>Times New Roman</vt:lpstr>
      <vt:lpstr>Trebuchet MS</vt:lpstr>
      <vt:lpstr>Wingdings</vt:lpstr>
      <vt:lpstr>Wingdings 2</vt:lpstr>
      <vt:lpstr>Wingdings 3</vt:lpstr>
      <vt:lpstr>Slipstream</vt:lpstr>
      <vt:lpstr>6_Office Theme</vt:lpstr>
      <vt:lpstr>PowerPoint Presentation</vt:lpstr>
      <vt:lpstr>Topics Covered</vt:lpstr>
      <vt:lpstr>PowerPoint Presentation</vt:lpstr>
      <vt:lpstr>PowerPoint Presentation</vt:lpstr>
      <vt:lpstr>Definition of O2 therapy</vt:lpstr>
      <vt:lpstr>Indications for Oxygen Therapy </vt:lpstr>
      <vt:lpstr>PowerPoint Presentation</vt:lpstr>
      <vt:lpstr>Oxygen Flux and Requirements</vt:lpstr>
      <vt:lpstr>Assessment </vt:lpstr>
      <vt:lpstr>GRADING OF HYPOXIA</vt:lpstr>
      <vt:lpstr>PowerPoint Presentation</vt:lpstr>
      <vt:lpstr>Benefits of O2 therapy in Hypoxia</vt:lpstr>
      <vt:lpstr>PowerPoint Presentation</vt:lpstr>
      <vt:lpstr>Classification of Oxygen Delivery Systems</vt:lpstr>
      <vt:lpstr>Oxygen Devices Classification</vt:lpstr>
      <vt:lpstr>Oxygen therapy devices</vt:lpstr>
      <vt:lpstr>Nasal Catheter</vt:lpstr>
      <vt:lpstr>Nasal Catheter</vt:lpstr>
      <vt:lpstr>PowerPoint Presentation</vt:lpstr>
      <vt:lpstr>Nasal Prongs</vt:lpstr>
      <vt:lpstr>PowerPoint Presentation</vt:lpstr>
      <vt:lpstr>PowerPoint Presentation</vt:lpstr>
      <vt:lpstr>Face Mask</vt:lpstr>
      <vt:lpstr>Simple Oxygen mask</vt:lpstr>
      <vt:lpstr>The Simple Oxygen Mask</vt:lpstr>
      <vt:lpstr>PowerPoint Presentation</vt:lpstr>
      <vt:lpstr>Partial Rebreather Mask </vt:lpstr>
      <vt:lpstr>Partial Rebreather Mask</vt:lpstr>
      <vt:lpstr>PowerPoint Presentation</vt:lpstr>
      <vt:lpstr>Non Rebreather Mask</vt:lpstr>
      <vt:lpstr>PowerPoint Presentation</vt:lpstr>
      <vt:lpstr>PowerPoint Presentation</vt:lpstr>
      <vt:lpstr>Venturi mask </vt:lpstr>
      <vt:lpstr>Venturi mask</vt:lpstr>
      <vt:lpstr>Venturi mask</vt:lpstr>
      <vt:lpstr>PowerPoint Presentation</vt:lpstr>
      <vt:lpstr>PowerPoint Presentation</vt:lpstr>
      <vt:lpstr>T-piece</vt:lpstr>
      <vt:lpstr>Trach Collar</vt:lpstr>
      <vt:lpstr>Positive pressure  ventilation</vt:lpstr>
      <vt:lpstr>PowerPoint Presentation</vt:lpstr>
      <vt:lpstr>Positive pressure ventilation</vt:lpstr>
      <vt:lpstr>Oxygen Toxicity</vt:lpstr>
      <vt:lpstr>PowerPoint Presentation</vt:lpstr>
      <vt:lpstr>PowerPoint Presentation</vt:lpstr>
      <vt:lpstr>Hyperbaric Oxygen Therapy </vt:lpstr>
      <vt:lpstr>Definition</vt:lpstr>
      <vt:lpstr>History</vt:lpstr>
      <vt:lpstr>PowerPoint Presentation</vt:lpstr>
      <vt:lpstr>Physiology</vt:lpstr>
      <vt:lpstr>Effect of Pressure On Arterial O2</vt:lpstr>
      <vt:lpstr>Mechanism for HBO Therapy</vt:lpstr>
      <vt:lpstr>PowerPoint Presentation</vt:lpstr>
      <vt:lpstr>Process Of Treatment</vt:lpstr>
      <vt:lpstr>Indications for HBOT</vt:lpstr>
      <vt:lpstr>PowerPoint Presentation</vt:lpstr>
      <vt:lpstr>PowerPoint Presentation</vt:lpstr>
      <vt:lpstr>PowerPoint Presentation</vt:lpstr>
      <vt:lpstr>Manual resuscitator</vt:lpstr>
      <vt:lpstr>AMBU Bag ( Artificial Manual Breathing Unit)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Oxygen - A Brief Review</dc:title>
  <dc:creator>KN-Leelavathi</dc:creator>
  <cp:lastModifiedBy>Ravi Kiran Sodimbakam</cp:lastModifiedBy>
  <cp:revision>128</cp:revision>
  <dcterms:created xsi:type="dcterms:W3CDTF">2019-10-28T14:40:43Z</dcterms:created>
  <dcterms:modified xsi:type="dcterms:W3CDTF">2023-12-28T18:06:22Z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2023-12-28T16:29:42Z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4fc8352d-9e08-48da-af0a-a0442fb6c7c9</vt:lpwstr>
  </property>
  <property fmtid="{D5CDD505-2E9C-101B-9397-08002B2CF9AE}" pid="8" name="MSIP_Label_a0819fa7-4367-4500-ba88-dd630d977609_ContentBits">
    <vt:lpwstr>0</vt:lpwstr>
  </property>
</Properties>
</file>